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8" r:id="rId5"/>
    <p:sldId id="259" r:id="rId6"/>
    <p:sldId id="260" r:id="rId7"/>
    <p:sldId id="272" r:id="rId8"/>
    <p:sldId id="257" r:id="rId9"/>
    <p:sldId id="275" r:id="rId10"/>
    <p:sldId id="261" r:id="rId11"/>
    <p:sldId id="264" r:id="rId12"/>
    <p:sldId id="271" r:id="rId13"/>
    <p:sldId id="278" r:id="rId14"/>
    <p:sldId id="273" r:id="rId15"/>
    <p:sldId id="277" r:id="rId16"/>
    <p:sldId id="262" r:id="rId17"/>
    <p:sldId id="274" r:id="rId18"/>
    <p:sldId id="265" r:id="rId19"/>
    <p:sldId id="276" r:id="rId20"/>
    <p:sldId id="280" r:id="rId21"/>
    <p:sldId id="270"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55712-D1BB-42F3-B2EF-ACCE89644760}" v="4" dt="2020-06-23T20:06:32.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4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699E47-39D1-46BD-AC49-9F719A1A45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9F4A887A-1CC5-4A19-97A6-4C25788599E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974062E-E3A8-4778-B5EC-1F00481C5A5E}" type="datetimeFigureOut">
              <a:rPr lang="en-US"/>
              <a:pPr>
                <a:defRPr/>
              </a:pPr>
              <a:t>2/16/2021</a:t>
            </a:fld>
            <a:endParaRPr lang="en-US" dirty="0"/>
          </a:p>
        </p:txBody>
      </p:sp>
      <p:sp>
        <p:nvSpPr>
          <p:cNvPr id="4" name="Slide Image Placeholder 3">
            <a:extLst>
              <a:ext uri="{FF2B5EF4-FFF2-40B4-BE49-F238E27FC236}">
                <a16:creationId xmlns:a16="http://schemas.microsoft.com/office/drawing/2014/main" id="{A3119C8B-C2FC-40D1-BDF0-47F817CF4EA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B0E490F-6C34-46D4-BA59-BE23EFBCF8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351D421-75F7-4C59-BA50-EB75AE7363E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407FA50E-0B0E-4675-833C-35AE65592C9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ED5E8DD-D932-4E6A-AFB2-ADFB4A3C415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_UNGgWtPT_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06CC34D5-695B-4E04-A623-D250953BBA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70DA6650-824F-4E97-98C8-55565143DC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Overview/Summary</a:t>
            </a:r>
          </a:p>
          <a:p>
            <a:r>
              <a:rPr lang="en-US" altLang="en-US" dirty="0"/>
              <a:t>Washoe County School District follows policies stating that students will receive annual training on identifying bullying in person and online, learn ways to report incidents at school and online and recognize forms of sexual and racial harassment. Every student is entitled to learn in an environment that is free of harassment, bullying, and discrimination. In Lesson 2, students will define bullying, identify bullying, recognize the harm that bullying causes and provide strategies on how to address bullying with positive outcomes. Students will work in small groups to develop an understanding of the components of bullying and how expressing empathy toward a victim of bullying can help the victim. Students will collaborate and value the differences that exist between them and their peers.</a:t>
            </a:r>
          </a:p>
          <a:p>
            <a:endParaRPr lang="en-US" altLang="en-US" dirty="0"/>
          </a:p>
          <a:p>
            <a:r>
              <a:rPr lang="en-US" altLang="en-US" dirty="0"/>
              <a:t>You know your students best. Adapt these activities to best engage your students. </a:t>
            </a:r>
          </a:p>
          <a:p>
            <a:endParaRPr lang="en-US" altLang="en-US" dirty="0"/>
          </a:p>
          <a:p>
            <a:endParaRPr lang="en-US" altLang="en-US" dirty="0"/>
          </a:p>
        </p:txBody>
      </p:sp>
      <p:sp>
        <p:nvSpPr>
          <p:cNvPr id="8195" name="Slide Number Placeholder 3">
            <a:extLst>
              <a:ext uri="{FF2B5EF4-FFF2-40B4-BE49-F238E27FC236}">
                <a16:creationId xmlns:a16="http://schemas.microsoft.com/office/drawing/2014/main" id="{DE72435B-11B7-44FF-B902-CA1559E323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CF1CE15-B343-45F6-8F03-7BCF346C16A0}"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C46120EA-4ED0-4122-B58D-6FA3827601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E42F3E6E-9372-450E-8A6B-5CF90FBE4C6D}"/>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After reviewing the previous slide, ask students to identify in each instance whether this is a case of rude or mean behavior or an example of bullying. </a:t>
            </a:r>
          </a:p>
          <a:p>
            <a:pPr>
              <a:defRPr/>
            </a:pPr>
            <a:endParaRPr lang="en-US" altLang="en-US" dirty="0"/>
          </a:p>
          <a:p>
            <a:pPr>
              <a:defRPr/>
            </a:pPr>
            <a:r>
              <a:rPr lang="en-US" altLang="en-US" dirty="0"/>
              <a:t>Have students work in groups or with a partner to identify each case. Allow students to explain their reasoning as they share with the class. </a:t>
            </a:r>
          </a:p>
          <a:p>
            <a:pPr>
              <a:defRPr/>
            </a:pPr>
            <a:endParaRPr lang="en-US" altLang="en-US" dirty="0"/>
          </a:p>
          <a:p>
            <a:pPr marL="228600" indent="-228600">
              <a:buFontTx/>
              <a:buAutoNum type="arabicPeriod"/>
              <a:defRPr/>
            </a:pPr>
            <a:r>
              <a:rPr lang="en-US" altLang="en-US" dirty="0"/>
              <a:t>Bullying  - focus on the key word </a:t>
            </a:r>
            <a:r>
              <a:rPr lang="en-US" altLang="en-US" b="1" dirty="0"/>
              <a:t>REPEATEDLY </a:t>
            </a:r>
            <a:r>
              <a:rPr lang="en-US" altLang="en-US" dirty="0"/>
              <a:t>and </a:t>
            </a:r>
            <a:r>
              <a:rPr lang="en-US" altLang="en-US" b="1" dirty="0"/>
              <a:t>EVERY TIME</a:t>
            </a:r>
            <a:r>
              <a:rPr lang="en-US" altLang="en-US" dirty="0"/>
              <a:t>. Focus on the </a:t>
            </a:r>
            <a:r>
              <a:rPr lang="en-US" altLang="en-US" b="1" dirty="0"/>
              <a:t>POWER DIFFERENTIAL </a:t>
            </a:r>
            <a:r>
              <a:rPr lang="en-US" altLang="en-US" dirty="0"/>
              <a:t>because of age/grade </a:t>
            </a:r>
          </a:p>
          <a:p>
            <a:pPr marL="228600" indent="-228600">
              <a:buFontTx/>
              <a:buAutoNum type="arabicPeriod"/>
              <a:defRPr/>
            </a:pPr>
            <a:r>
              <a:rPr lang="en-US" altLang="en-US" dirty="0"/>
              <a:t>Rude or mean depends on the relationship between the students and the intention behind the statement – focus on how this ONE-TIME occurrence differs from bullying</a:t>
            </a:r>
          </a:p>
          <a:p>
            <a:pPr marL="228600" indent="-228600">
              <a:buFontTx/>
              <a:buAutoNum type="arabicPeriod"/>
              <a:defRPr/>
            </a:pPr>
            <a:r>
              <a:rPr lang="en-US" altLang="en-US" dirty="0"/>
              <a:t>Bullying &amp; cyberbullying because Jesse and her friends threaten Mia ONLINE and ISOLATE her at school FOR WEEKS. </a:t>
            </a:r>
          </a:p>
          <a:p>
            <a:pPr marL="228600" indent="-228600">
              <a:buFontTx/>
              <a:buAutoNum type="arabicPeriod"/>
              <a:defRPr/>
            </a:pPr>
            <a:endParaRPr lang="en-US" altLang="en-US" dirty="0"/>
          </a:p>
          <a:p>
            <a:pPr>
              <a:defRPr/>
            </a:pPr>
            <a:r>
              <a:rPr lang="en-US" altLang="en-US" b="1" i="1" dirty="0"/>
              <a:t>*Digital Learning Adaptation: Have students write their responses in that chat box*</a:t>
            </a:r>
          </a:p>
          <a:p>
            <a:pPr marL="228600" indent="-228600">
              <a:buFontTx/>
              <a:buAutoNum type="arabicPeriod"/>
              <a:defRPr/>
            </a:pPr>
            <a:endParaRPr lang="en-US" altLang="en-US" dirty="0"/>
          </a:p>
        </p:txBody>
      </p:sp>
      <p:sp>
        <p:nvSpPr>
          <p:cNvPr id="26627" name="Slide Number Placeholder 3">
            <a:extLst>
              <a:ext uri="{FF2B5EF4-FFF2-40B4-BE49-F238E27FC236}">
                <a16:creationId xmlns:a16="http://schemas.microsoft.com/office/drawing/2014/main" id="{DAE777D3-E73C-44BE-BD94-5558BEDEE3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1E68367-BDFD-4D84-931E-80419073B3C4}" type="slidenum">
              <a:rPr lang="en-US" altLang="en-US" smtClean="0"/>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66B79FCD-48B8-4DD5-A927-571DFA6D9A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2B829B1-1246-4256-B148-0E622E2B21A3}"/>
              </a:ext>
            </a:extLst>
          </p:cNvPr>
          <p:cNvSpPr>
            <a:spLocks noGrp="1"/>
          </p:cNvSpPr>
          <p:nvPr>
            <p:ph type="body" idx="1"/>
          </p:nvPr>
        </p:nvSpPr>
        <p:spPr/>
        <p:txBody>
          <a:bodyPr/>
          <a:lstStyle/>
          <a:p>
            <a:pPr>
              <a:defRPr/>
            </a:pPr>
            <a:r>
              <a:rPr lang="en-US" i="1" dirty="0"/>
              <a:t>*This brain break </a:t>
            </a:r>
            <a:r>
              <a:rPr lang="en-US" b="1" i="1" dirty="0"/>
              <a:t>intentionally </a:t>
            </a:r>
            <a:r>
              <a:rPr lang="en-US" i="1" dirty="0"/>
              <a:t>divides the review material from the new content in this lesson.* </a:t>
            </a:r>
          </a:p>
          <a:p>
            <a:pPr>
              <a:defRPr/>
            </a:pPr>
            <a:endParaRPr lang="en-US" dirty="0"/>
          </a:p>
          <a:p>
            <a:pPr>
              <a:defRPr/>
            </a:pPr>
            <a:r>
              <a:rPr lang="en-US" dirty="0"/>
              <a:t>Appreciation &amp; Accolades: </a:t>
            </a:r>
          </a:p>
          <a:p>
            <a:pPr>
              <a:defRPr/>
            </a:pPr>
            <a:r>
              <a:rPr lang="en-US" dirty="0"/>
              <a:t>Help students refocus and practice building positive social norms by communicating appreciation for one another</a:t>
            </a:r>
          </a:p>
          <a:p>
            <a:pPr marL="171450" indent="-171450">
              <a:buFont typeface="Arial" panose="020B0604020202020204" pitchFamily="34" charset="0"/>
              <a:buChar char="•"/>
              <a:defRPr/>
            </a:pPr>
            <a:r>
              <a:rPr lang="en-US" dirty="0"/>
              <a:t>Make sure each student has a shoulder partner (or create triads if needed)</a:t>
            </a:r>
          </a:p>
          <a:p>
            <a:pPr marL="171450" indent="-171450">
              <a:buFont typeface="Arial" panose="020B0604020202020204" pitchFamily="34" charset="0"/>
              <a:buChar char="•"/>
              <a:defRPr/>
            </a:pPr>
            <a:r>
              <a:rPr lang="en-US" dirty="0"/>
              <a:t>Ask students to stand and stretch or breathe deeply for 30 seconds while they think about something they appreciate about their partner that they’d like to share with them. Students can use the sentence stems or give a sincere accolade in their own words – remind students that appreciation is much more meaningful when it focuses on personality or character, not looks, possessions or clothes.  </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Ask for a student volunteer and </a:t>
            </a:r>
            <a:r>
              <a:rPr lang="en-US" b="1" dirty="0"/>
              <a:t>MODEL </a:t>
            </a:r>
            <a:r>
              <a:rPr lang="en-US" dirty="0"/>
              <a:t>this by sharing an appreciation with them. </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Give students time to share their appreciations and thank each other</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Reflect: ask students to reflect on how it feels to share and receive appreciation </a:t>
            </a:r>
          </a:p>
          <a:p>
            <a:pPr>
              <a:defRPr/>
            </a:pPr>
            <a:endParaRPr lang="en-US" dirty="0"/>
          </a:p>
          <a:p>
            <a:pPr>
              <a:defRPr/>
            </a:pPr>
            <a:r>
              <a:rPr lang="en-US" b="1" i="1" dirty="0"/>
              <a:t>Digital Learning Adaptation – assign partners, paste the sentence stems from the slide into the chat and ask students to direct chat their partner. </a:t>
            </a:r>
          </a:p>
        </p:txBody>
      </p:sp>
      <p:sp>
        <p:nvSpPr>
          <p:cNvPr id="28675" name="Slide Number Placeholder 3">
            <a:extLst>
              <a:ext uri="{FF2B5EF4-FFF2-40B4-BE49-F238E27FC236}">
                <a16:creationId xmlns:a16="http://schemas.microsoft.com/office/drawing/2014/main" id="{14FB96DF-E92F-462D-AF4E-E38A67F0CA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C0FD39B-EDB6-44FC-87CE-D6EE4D1F8114}"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8A52980F-7794-4E1C-8331-F2BD71340A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15224D8B-417D-4538-8BA0-7108BAA3FE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anticipate this is a new term for many students. </a:t>
            </a:r>
          </a:p>
          <a:p>
            <a:endParaRPr lang="en-US" altLang="en-US" dirty="0"/>
          </a:p>
          <a:p>
            <a:r>
              <a:rPr lang="en-US" altLang="en-US" dirty="0"/>
              <a:t>Review the features  of social norms – ask students to think about how social norms vary among the different groups to which they belong, (including in-person and virtual communities). </a:t>
            </a:r>
          </a:p>
        </p:txBody>
      </p:sp>
      <p:sp>
        <p:nvSpPr>
          <p:cNvPr id="30723" name="Slide Number Placeholder 3">
            <a:extLst>
              <a:ext uri="{FF2B5EF4-FFF2-40B4-BE49-F238E27FC236}">
                <a16:creationId xmlns:a16="http://schemas.microsoft.com/office/drawing/2014/main" id="{9688C423-5BB1-4AD5-B332-2B88C99EFE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C2E554-DD8F-46D5-81AD-213CC91D4285}" type="slidenum">
              <a:rPr lang="en-US" altLang="en-US" smtClean="0"/>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B8AC4C66-2B02-4D43-9559-4668D17381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B76EF631-72C7-4223-89A4-09F37B386E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dirty="0"/>
              <a:t>Clarify new terms </a:t>
            </a:r>
          </a:p>
          <a:p>
            <a:pPr marL="628650" lvl="1" indent="-171450">
              <a:buFontTx/>
              <a:buChar char="•"/>
            </a:pPr>
            <a:r>
              <a:rPr lang="en-US" altLang="en-US" dirty="0"/>
              <a:t>Empathy – the ability to understand and share the feelings of another </a:t>
            </a:r>
          </a:p>
          <a:p>
            <a:pPr marL="628650" lvl="1" indent="-171450">
              <a:buFontTx/>
              <a:buChar char="•"/>
            </a:pPr>
            <a:r>
              <a:rPr lang="en-US" altLang="en-US" dirty="0"/>
              <a:t>Acceptance – admitting someone to a group </a:t>
            </a:r>
          </a:p>
          <a:p>
            <a:pPr marL="628650" lvl="1" indent="-171450">
              <a:buFontTx/>
              <a:buChar char="•"/>
            </a:pPr>
            <a:r>
              <a:rPr lang="en-US" altLang="en-US" dirty="0"/>
              <a:t>Inclusion – the act of including within a group  </a:t>
            </a:r>
          </a:p>
          <a:p>
            <a:pPr marL="171450" indent="-171450">
              <a:buFontTx/>
              <a:buChar char="•"/>
            </a:pPr>
            <a:endParaRPr lang="en-US" altLang="en-US" dirty="0"/>
          </a:p>
          <a:p>
            <a:pPr marL="171450" indent="-171450">
              <a:buFontTx/>
              <a:buChar char="•"/>
            </a:pPr>
            <a:r>
              <a:rPr lang="en-US" altLang="en-US" dirty="0"/>
              <a:t>In-person as well as online communities have norms. Often social-norms for online communities are very different to in-person communities.</a:t>
            </a:r>
          </a:p>
          <a:p>
            <a:pPr marL="171450" indent="-171450">
              <a:buFontTx/>
              <a:buChar char="•"/>
            </a:pPr>
            <a:endParaRPr lang="en-US" altLang="en-US" dirty="0"/>
          </a:p>
          <a:p>
            <a:pPr marL="171450" indent="-171450">
              <a:buFontTx/>
              <a:buChar char="•"/>
            </a:pPr>
            <a:r>
              <a:rPr lang="en-US" altLang="en-US" dirty="0"/>
              <a:t>Ask students to think about the ways the norms in their communities contribute to or help prevent bullying. </a:t>
            </a:r>
          </a:p>
        </p:txBody>
      </p:sp>
      <p:sp>
        <p:nvSpPr>
          <p:cNvPr id="32771" name="Slide Number Placeholder 3">
            <a:extLst>
              <a:ext uri="{FF2B5EF4-FFF2-40B4-BE49-F238E27FC236}">
                <a16:creationId xmlns:a16="http://schemas.microsoft.com/office/drawing/2014/main" id="{06A7D7A0-6436-46D7-A686-FAE4786E27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F0EC7FB-90C7-4FDB-A1B6-1EADA7BCA39F}" type="slidenum">
              <a:rPr lang="en-US" altLang="en-US" smtClean="0"/>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C84EA7AD-6683-4130-BA16-B33E5CA42E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003E54A-006E-413D-914B-FF3616FD2287}"/>
              </a:ext>
            </a:extLst>
          </p:cNvPr>
          <p:cNvSpPr>
            <a:spLocks noGrp="1"/>
          </p:cNvSpPr>
          <p:nvPr>
            <p:ph type="body" idx="1"/>
          </p:nvPr>
        </p:nvSpPr>
        <p:spPr/>
        <p:txBody>
          <a:bodyPr/>
          <a:lstStyle/>
          <a:p>
            <a:pPr>
              <a:defRPr/>
            </a:pPr>
            <a:r>
              <a:rPr lang="en-US" dirty="0"/>
              <a:t>Click play to view the video </a:t>
            </a:r>
          </a:p>
          <a:p>
            <a:pPr>
              <a:defRPr/>
            </a:pPr>
            <a:endParaRPr lang="en-US" dirty="0"/>
          </a:p>
          <a:p>
            <a:pPr>
              <a:defRPr/>
            </a:pPr>
            <a:r>
              <a:rPr lang="en-US" dirty="0"/>
              <a:t>If you encounter technical problems: </a:t>
            </a:r>
          </a:p>
          <a:p>
            <a:pPr marL="171450" indent="-171450">
              <a:buFont typeface="Arial" panose="020B0604020202020204" pitchFamily="34" charset="0"/>
              <a:buChar char="•"/>
              <a:defRPr/>
            </a:pPr>
            <a:r>
              <a:rPr lang="en-US" dirty="0"/>
              <a:t>YouTube search:  High school football players’ gifts to freshman who was bullied GMA</a:t>
            </a:r>
          </a:p>
          <a:p>
            <a:pPr marL="171450" indent="-171450">
              <a:buFont typeface="Arial" panose="020B0604020202020204" pitchFamily="34" charset="0"/>
              <a:buChar char="•"/>
              <a:defRPr/>
            </a:pPr>
            <a:r>
              <a:rPr lang="en-US" dirty="0"/>
              <a:t>Insert this URL in your web browser search bar: </a:t>
            </a:r>
            <a:r>
              <a:rPr lang="en-US" dirty="0">
                <a:hlinkClick r:id="rId3"/>
              </a:rPr>
              <a:t>https://www.youtube.com/watch?v=_UNGgWtPT_I</a:t>
            </a:r>
            <a:endParaRPr lang="en-US" dirty="0"/>
          </a:p>
        </p:txBody>
      </p:sp>
      <p:sp>
        <p:nvSpPr>
          <p:cNvPr id="34819" name="Slide Number Placeholder 3">
            <a:extLst>
              <a:ext uri="{FF2B5EF4-FFF2-40B4-BE49-F238E27FC236}">
                <a16:creationId xmlns:a16="http://schemas.microsoft.com/office/drawing/2014/main" id="{03E33124-C8BA-4220-98A9-53DC966662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C1D802A-98C0-4FEB-90BF-89C7A5990899}" type="slidenum">
              <a:rPr lang="en-US" altLang="en-US" smtClean="0"/>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3436191-61F5-4359-A8D7-625440877D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722A673C-085B-4786-B8F2-AE427822D4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*This is an engaging strategy which promotes equity of voice* </a:t>
            </a:r>
          </a:p>
          <a:p>
            <a:endParaRPr lang="en-US" altLang="en-US" dirty="0"/>
          </a:p>
          <a:p>
            <a:r>
              <a:rPr lang="en-US" altLang="en-US" dirty="0"/>
              <a:t>Ensure that every student has a partner (it can be the same partner from the brain break)</a:t>
            </a:r>
          </a:p>
          <a:p>
            <a:endParaRPr lang="en-US" altLang="en-US" dirty="0"/>
          </a:p>
          <a:p>
            <a:r>
              <a:rPr lang="en-US" altLang="en-US" dirty="0"/>
              <a:t>Explain: This activity is designed to allow equal talking time and active listening. Remember to speak your truth.” </a:t>
            </a:r>
          </a:p>
          <a:p>
            <a:endParaRPr lang="en-US" altLang="en-US" dirty="0"/>
          </a:p>
          <a:p>
            <a:r>
              <a:rPr lang="en-US" altLang="en-US" dirty="0"/>
              <a:t>Allow 30 seconds for students to read and process the questions – check for understanding</a:t>
            </a:r>
          </a:p>
          <a:p>
            <a:endParaRPr lang="en-US" altLang="en-US" dirty="0"/>
          </a:p>
          <a:p>
            <a:r>
              <a:rPr lang="en-US" altLang="en-US" b="1" dirty="0"/>
              <a:t>Round 1 </a:t>
            </a:r>
            <a:r>
              <a:rPr lang="en-US" altLang="en-US" dirty="0"/>
              <a:t>- </a:t>
            </a:r>
            <a:r>
              <a:rPr lang="en-US" altLang="en-US" b="1" dirty="0"/>
              <a:t>Partner A has one minute to speak</a:t>
            </a:r>
            <a:r>
              <a:rPr lang="en-US" altLang="en-US" dirty="0"/>
              <a:t>, starting with the question of their choosing – </a:t>
            </a:r>
            <a:r>
              <a:rPr lang="en-US" altLang="en-US" b="1" dirty="0"/>
              <a:t>Partner B listens</a:t>
            </a:r>
            <a:r>
              <a:rPr lang="en-US" altLang="en-US" dirty="0"/>
              <a:t> carefully without commenting​.  Listener - you may nod your head, smile or affirm what your partner says without speaking. </a:t>
            </a:r>
          </a:p>
          <a:p>
            <a:endParaRPr lang="en-US" altLang="en-US" dirty="0"/>
          </a:p>
          <a:p>
            <a:r>
              <a:rPr lang="en-US" altLang="en-US" dirty="0"/>
              <a:t>Reflection - </a:t>
            </a:r>
          </a:p>
          <a:p>
            <a:r>
              <a:rPr lang="en-US" altLang="en-US" dirty="0"/>
              <a:t>How did it feel to be Partner A?  B? What stood out to you?​</a:t>
            </a:r>
          </a:p>
          <a:p>
            <a:endParaRPr lang="en-US" altLang="en-US" dirty="0"/>
          </a:p>
          <a:p>
            <a:r>
              <a:rPr lang="en-US" altLang="en-US" b="1" dirty="0"/>
              <a:t>Round 2  </a:t>
            </a:r>
            <a:r>
              <a:rPr lang="en-US" altLang="en-US" dirty="0"/>
              <a:t>- Reverse the roles </a:t>
            </a:r>
          </a:p>
          <a:p>
            <a:endParaRPr lang="en-US" altLang="en-US" dirty="0"/>
          </a:p>
          <a:p>
            <a:r>
              <a:rPr lang="en-US" altLang="en-US" dirty="0"/>
              <a:t>Reflection - </a:t>
            </a:r>
          </a:p>
          <a:p>
            <a:r>
              <a:rPr lang="en-US" altLang="en-US" dirty="0"/>
              <a:t>How did it feel to be Partner A?  B? What stood out to you?​</a:t>
            </a:r>
          </a:p>
          <a:p>
            <a:endParaRPr lang="en-US" altLang="en-US" dirty="0"/>
          </a:p>
          <a:p>
            <a:r>
              <a:rPr lang="en-US" altLang="en-US" b="1" dirty="0"/>
              <a:t>Round 3 </a:t>
            </a:r>
            <a:r>
              <a:rPr lang="en-US" altLang="en-US" dirty="0"/>
              <a:t>– Both partners have a conversation for 1 minute – you may speak to the question in any order </a:t>
            </a:r>
          </a:p>
          <a:p>
            <a:endParaRPr lang="en-US" altLang="en-US" dirty="0"/>
          </a:p>
          <a:p>
            <a:r>
              <a:rPr lang="en-US" altLang="en-US" b="1" i="1" dirty="0"/>
              <a:t>Digital Learning Adaptation: Give students time to think about the questions and write a reflection for each. They can share directly with the teacher or whole group in the chat box. Debrief as a class. </a:t>
            </a:r>
          </a:p>
          <a:p>
            <a:endParaRPr lang="en-US" altLang="en-US" dirty="0"/>
          </a:p>
        </p:txBody>
      </p:sp>
      <p:sp>
        <p:nvSpPr>
          <p:cNvPr id="36867" name="Slide Number Placeholder 3">
            <a:extLst>
              <a:ext uri="{FF2B5EF4-FFF2-40B4-BE49-F238E27FC236}">
                <a16:creationId xmlns:a16="http://schemas.microsoft.com/office/drawing/2014/main" id="{359C3100-AB6C-48A9-92A9-F5C622064F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9BFF52D-94F7-4E08-B904-182B7665D1A9}" type="slidenum">
              <a:rPr lang="en-US" altLang="en-US" smtClean="0"/>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ECC30126-74D7-4465-82A6-38CE8BF4F2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69FF15A7-DDEF-417C-8749-96B7C0A80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Revisit the working agreements to help ground students in these supports for the upcoming courageous conversations. Remember we want to support them in trusting themselves and trusting each other enough to speak openly and honestly. </a:t>
            </a:r>
          </a:p>
          <a:p>
            <a:endParaRPr lang="en-US" altLang="en-US" dirty="0"/>
          </a:p>
          <a:p>
            <a:r>
              <a:rPr lang="en-US" altLang="en-US" dirty="0"/>
              <a:t>Ask students: “which of these agreements feels the most important for you right now? How can you lean into that agreement?”</a:t>
            </a:r>
          </a:p>
        </p:txBody>
      </p:sp>
      <p:sp>
        <p:nvSpPr>
          <p:cNvPr id="38915" name="Slide Number Placeholder 3">
            <a:extLst>
              <a:ext uri="{FF2B5EF4-FFF2-40B4-BE49-F238E27FC236}">
                <a16:creationId xmlns:a16="http://schemas.microsoft.com/office/drawing/2014/main" id="{A4C2B5BA-F455-4A56-A36D-2A6B5283FA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BB7EAB0-9EB8-49DE-9CEF-BCE4485204C2}" type="slidenum">
              <a:rPr lang="en-US" altLang="en-US" smtClean="0"/>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D984D365-CAE7-4076-8342-F0CC10D6F2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97FA2E7A-31B8-4C4F-9388-B890832E54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*This engaging strategy allows students time to process and reflect before we close the lesson*</a:t>
            </a:r>
          </a:p>
          <a:p>
            <a:endParaRPr lang="en-US" altLang="en-US" dirty="0"/>
          </a:p>
          <a:p>
            <a:r>
              <a:rPr lang="en-US" altLang="en-US" dirty="0"/>
              <a:t>You may choose to keep students with the same partner, or choose a different partner for this last discussion. </a:t>
            </a:r>
          </a:p>
          <a:p>
            <a:endParaRPr lang="en-US" altLang="en-US" dirty="0"/>
          </a:p>
          <a:p>
            <a:r>
              <a:rPr lang="en-US" altLang="en-US" dirty="0"/>
              <a:t>Remind students that this activity is designed to allow equal talking time. ​(equity of voice)</a:t>
            </a:r>
          </a:p>
          <a:p>
            <a:endParaRPr lang="en-US" altLang="en-US" dirty="0"/>
          </a:p>
          <a:p>
            <a:r>
              <a:rPr lang="en-US" altLang="en-US" dirty="0"/>
              <a:t>Round 1 - </a:t>
            </a:r>
            <a:r>
              <a:rPr lang="en-US" altLang="en-US" b="1" dirty="0"/>
              <a:t>Partner A </a:t>
            </a:r>
            <a:r>
              <a:rPr lang="en-US" altLang="en-US" dirty="0"/>
              <a:t>has one minute to speak starting with the question of their choosing – </a:t>
            </a:r>
            <a:r>
              <a:rPr lang="en-US" altLang="en-US" b="1" dirty="0"/>
              <a:t>Partner B </a:t>
            </a:r>
            <a:r>
              <a:rPr lang="en-US" altLang="en-US" dirty="0"/>
              <a:t>listens carefully without commenting​.  “Listener - you mad nod your head, smile or affirm what your partner says without speaking.” </a:t>
            </a:r>
          </a:p>
          <a:p>
            <a:endParaRPr lang="en-US" altLang="en-US" dirty="0"/>
          </a:p>
          <a:p>
            <a:r>
              <a:rPr lang="en-US" altLang="en-US" dirty="0"/>
              <a:t>Round 2  - Reverse the roles </a:t>
            </a:r>
          </a:p>
          <a:p>
            <a:endParaRPr lang="en-US" altLang="en-US" dirty="0"/>
          </a:p>
          <a:p>
            <a:r>
              <a:rPr lang="en-US" altLang="en-US" dirty="0"/>
              <a:t>Reflection  </a:t>
            </a:r>
          </a:p>
          <a:p>
            <a:r>
              <a:rPr lang="en-US" altLang="en-US" dirty="0"/>
              <a:t>How did it feel to be Partner A?  B? What stood out to you?​</a:t>
            </a:r>
          </a:p>
          <a:p>
            <a:endParaRPr lang="en-US" altLang="en-US" dirty="0"/>
          </a:p>
          <a:p>
            <a:r>
              <a:rPr lang="en-US" altLang="en-US" dirty="0"/>
              <a:t>Round 3 – Both partners have a conversation for 1 minute – you may speak to the question in any order.</a:t>
            </a:r>
          </a:p>
          <a:p>
            <a:endParaRPr lang="en-US" altLang="en-US" dirty="0"/>
          </a:p>
          <a:p>
            <a:r>
              <a:rPr lang="en-US" altLang="en-US" dirty="0"/>
              <a:t>Ask for volunteers to share with the whole class. </a:t>
            </a:r>
          </a:p>
          <a:p>
            <a:endParaRPr lang="en-US" altLang="en-US" dirty="0"/>
          </a:p>
          <a:p>
            <a:r>
              <a:rPr lang="en-US" altLang="en-US" b="1" i="1" dirty="0"/>
              <a:t>Digital Learning Adaptation: Give students time to think about the questions and write a reflection for each. They can share directly with the teacher or whole group in the chat box. Debrief as a class. </a:t>
            </a:r>
          </a:p>
          <a:p>
            <a:endParaRPr lang="en-US" altLang="en-US" dirty="0"/>
          </a:p>
          <a:p>
            <a:endParaRPr lang="en-US" altLang="en-US" dirty="0"/>
          </a:p>
        </p:txBody>
      </p:sp>
      <p:sp>
        <p:nvSpPr>
          <p:cNvPr id="40963" name="Slide Number Placeholder 3">
            <a:extLst>
              <a:ext uri="{FF2B5EF4-FFF2-40B4-BE49-F238E27FC236}">
                <a16:creationId xmlns:a16="http://schemas.microsoft.com/office/drawing/2014/main" id="{60BAC97B-9FCD-4EA5-A3A9-A2FC07BF15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18285FE-9D8F-4A83-8F4D-282DEFDD5BE3}" type="slidenum">
              <a:rPr lang="en-US" altLang="en-US" smtClean="0"/>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FEECE3AB-BB5E-46ED-91BB-8B007DD895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4B01FEB9-33A3-4E6E-AAF5-DACECBF4BD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 students to choose one of the two questions to answer on a half-sheet of paper or sticky note. </a:t>
            </a:r>
          </a:p>
          <a:p>
            <a:r>
              <a:rPr lang="en-US" altLang="en-US" dirty="0"/>
              <a:t>Take volunteers to share if time allows. </a:t>
            </a:r>
          </a:p>
          <a:p>
            <a:endParaRPr lang="en-US" altLang="en-US" dirty="0"/>
          </a:p>
          <a:p>
            <a:r>
              <a:rPr lang="en-US" altLang="en-US" b="1" i="1" dirty="0"/>
              <a:t>Digital Learning Adaptation: Students send their answers directly to the teacher via the chatbox (private or public)</a:t>
            </a:r>
          </a:p>
          <a:p>
            <a:br>
              <a:rPr lang="en-US" altLang="en-US" dirty="0"/>
            </a:br>
            <a:endParaRPr lang="en-US" altLang="en-US" dirty="0"/>
          </a:p>
        </p:txBody>
      </p:sp>
      <p:sp>
        <p:nvSpPr>
          <p:cNvPr id="43011" name="Slide Number Placeholder 3">
            <a:extLst>
              <a:ext uri="{FF2B5EF4-FFF2-40B4-BE49-F238E27FC236}">
                <a16:creationId xmlns:a16="http://schemas.microsoft.com/office/drawing/2014/main" id="{D962AD03-02F3-4324-A7AA-7A0F005F58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B4EB7AE-EA92-4613-9F04-F0E7632A5C9D}" type="slidenum">
              <a:rPr lang="en-US" altLang="en-US" smtClean="0"/>
              <a:pPr/>
              <a:t>18</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37989835-8E50-4FF7-BBBB-B25E0007F1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80728601-C96E-483B-8D56-F6C0A7638F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Teacher reads aloud to class </a:t>
            </a:r>
            <a:r>
              <a:rPr lang="en-US" altLang="en-US" sz="1600" b="1" dirty="0"/>
              <a:t>OR</a:t>
            </a:r>
            <a:r>
              <a:rPr lang="en-US" altLang="en-US" dirty="0"/>
              <a:t> ask students to popcorn read.  </a:t>
            </a:r>
          </a:p>
        </p:txBody>
      </p:sp>
      <p:sp>
        <p:nvSpPr>
          <p:cNvPr id="10243" name="Slide Number Placeholder 3">
            <a:extLst>
              <a:ext uri="{FF2B5EF4-FFF2-40B4-BE49-F238E27FC236}">
                <a16:creationId xmlns:a16="http://schemas.microsoft.com/office/drawing/2014/main" id="{334DFA29-1E61-4620-9863-C7B951B83B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7FDBBC7-F5A4-47E7-BF7F-E4049BC8BC41}" type="slidenum">
              <a:rPr lang="en-US" altLang="en-US" smtClean="0"/>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00E4544F-81AB-40DB-A956-B919709BB0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064914BA-5EDD-44B5-8422-9797EEEEEF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Ask students to popcorn read. Clarify as needed.</a:t>
            </a:r>
          </a:p>
          <a:p>
            <a:pPr>
              <a:spcBef>
                <a:spcPct val="0"/>
              </a:spcBef>
            </a:pPr>
            <a:endParaRPr lang="en-US" altLang="en-US" dirty="0"/>
          </a:p>
          <a:p>
            <a:pPr>
              <a:spcBef>
                <a:spcPct val="0"/>
              </a:spcBef>
            </a:pPr>
            <a:r>
              <a:rPr lang="en-US" b="1" dirty="0"/>
              <a:t>“Maintain brave and safe places for meaningful conversations” </a:t>
            </a:r>
            <a:r>
              <a:rPr lang="en-US" dirty="0"/>
              <a:t>means that students should respect others’ perspectives and experiences with bullying.  It is not a stance of right or wrong, but a stance of acceptance and an approach of learning.  What can we learn from each other through these conversations?  Also, conversations are going to be hard on certain topics.  Students should have a clear expectation to embrace the discomfort and lean in on the conversation with the intent of learning from the experience and growing both socially and cognitively.</a:t>
            </a:r>
            <a:endParaRPr lang="en-US" dirty="0">
              <a:cs typeface="Calibri"/>
            </a:endParaRPr>
          </a:p>
          <a:p>
            <a:pPr>
              <a:spcBef>
                <a:spcPct val="0"/>
              </a:spcBef>
            </a:pPr>
            <a:endParaRPr lang="en-US" dirty="0"/>
          </a:p>
          <a:p>
            <a:pPr eaLnBrk="1" hangingPunct="1">
              <a:spcBef>
                <a:spcPct val="0"/>
              </a:spcBef>
            </a:pPr>
            <a:r>
              <a:rPr lang="en-US" altLang="en-US" b="1" dirty="0"/>
              <a:t>“Engage with each other and return to being present” </a:t>
            </a:r>
            <a:r>
              <a:rPr lang="en-US" altLang="en-US" dirty="0"/>
              <a:t>means students should use accountable talk and value the differences in perspectives while interacting with one another.  When prompted, students should engage in academic conversations with their peers.  When prompted, students should stop their discussions and return to a whole class setting with their attention on the teacher.  </a:t>
            </a:r>
          </a:p>
          <a:p>
            <a:pPr eaLnBrk="1" hangingPunct="1">
              <a:spcBef>
                <a:spcPct val="0"/>
              </a:spcBef>
            </a:pPr>
            <a:endParaRPr lang="en-US" altLang="en-US" dirty="0"/>
          </a:p>
          <a:p>
            <a:pPr eaLnBrk="1" hangingPunct="1">
              <a:spcBef>
                <a:spcPct val="0"/>
              </a:spcBef>
            </a:pPr>
            <a:r>
              <a:rPr lang="en-US" altLang="en-US" b="1" dirty="0"/>
              <a:t>“Speak your truth and accept these conversations MUST continue after today”</a:t>
            </a:r>
            <a:r>
              <a:rPr lang="en-US" altLang="en-US" dirty="0"/>
              <a:t> means that when sharing your thoughts, speak to your knowledge and experiences.  Don’t assume or speak for another group because you could misinterpret their words and experiences. The conversations that are held during this lesson aren’t done when this lesson is finished.  Bullying is an ongoing concern that happens in many places and in many forms.  To rid schools of bullying, the work against bullying is continuous and ongoing.  </a:t>
            </a:r>
          </a:p>
          <a:p>
            <a:pPr eaLnBrk="1" hangingPunct="1">
              <a:spcBef>
                <a:spcPct val="0"/>
              </a:spcBef>
            </a:pPr>
            <a:endParaRPr lang="en-US" altLang="en-US" dirty="0"/>
          </a:p>
          <a:p>
            <a:pPr eaLnBrk="1" hangingPunct="1">
              <a:spcBef>
                <a:spcPct val="0"/>
              </a:spcBef>
            </a:pPr>
            <a:r>
              <a:rPr lang="en-US" altLang="en-US" b="1" dirty="0"/>
              <a:t>“Take care or yourself and each other” </a:t>
            </a:r>
            <a:r>
              <a:rPr lang="en-US" altLang="en-US" dirty="0"/>
              <a:t>implies that respect is a crucial component of this lesson.  Throughout the lesson students should demonstrate respect for others with their actions, words and thoughts.  Students should embrace the challenges with the content, the diversity of the peers and learn that there is a common humanity that is affected by bullying.  Whether a victim, a witness, or a bully, bullying impacts all members of incidents and society in different ways.  Students should understand and learn to appreciate each other for their differences rather than isolate each other for having differences.  </a:t>
            </a:r>
          </a:p>
        </p:txBody>
      </p:sp>
      <p:sp>
        <p:nvSpPr>
          <p:cNvPr id="12291" name="Slide Number Placeholder 3">
            <a:extLst>
              <a:ext uri="{FF2B5EF4-FFF2-40B4-BE49-F238E27FC236}">
                <a16:creationId xmlns:a16="http://schemas.microsoft.com/office/drawing/2014/main" id="{368C8FF4-C208-46F0-9F06-66A2781DB5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CB79279-8A25-4B3A-89D4-398ABDA822E2}" type="slidenum">
              <a:rPr lang="en-US" altLang="en-US" smtClean="0"/>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B3A8004B-C4A5-4C6A-B8B9-E68A61D6F4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2303E3B7-93C0-48E9-9B25-C9D0E13D1B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 a student to read the quote aloud – or choral read as a class. </a:t>
            </a:r>
          </a:p>
          <a:p>
            <a:endParaRPr lang="en-US" altLang="en-US" dirty="0"/>
          </a:p>
          <a:p>
            <a:r>
              <a:rPr lang="en-US" altLang="en-US" dirty="0"/>
              <a:t>Allow students time to reflect. (15 seconds or so)</a:t>
            </a:r>
          </a:p>
          <a:p>
            <a:endParaRPr lang="en-US" altLang="en-US" dirty="0"/>
          </a:p>
          <a:p>
            <a:r>
              <a:rPr lang="en-US" altLang="en-US" dirty="0"/>
              <a:t>Have students discuss (partner, small group) the question: “How does this relate to bullying?” </a:t>
            </a:r>
          </a:p>
          <a:p>
            <a:endParaRPr lang="en-US" altLang="en-US" dirty="0"/>
          </a:p>
          <a:p>
            <a:r>
              <a:rPr lang="en-US" altLang="en-US" dirty="0"/>
              <a:t>Ask for students to share their responses with the class.  </a:t>
            </a:r>
          </a:p>
        </p:txBody>
      </p:sp>
      <p:sp>
        <p:nvSpPr>
          <p:cNvPr id="14339" name="Slide Number Placeholder 3">
            <a:extLst>
              <a:ext uri="{FF2B5EF4-FFF2-40B4-BE49-F238E27FC236}">
                <a16:creationId xmlns:a16="http://schemas.microsoft.com/office/drawing/2014/main" id="{E93E3A14-844E-456D-BFD1-3663433E47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753CDEB-BDCF-447B-ADC3-C114AD4DAA43}"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8D47468-2882-4A6A-89AF-7FB7E2AEF3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BD4467C1-9A37-47BF-8FEF-75C0EC3A31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Read the question aloud to students.  </a:t>
            </a:r>
          </a:p>
          <a:p>
            <a:endParaRPr lang="en-US" altLang="en-US" dirty="0"/>
          </a:p>
          <a:p>
            <a:r>
              <a:rPr lang="en-US" altLang="en-US" dirty="0"/>
              <a:t>Allow students time to reflect.  </a:t>
            </a:r>
          </a:p>
          <a:p>
            <a:endParaRPr lang="en-US" altLang="en-US" dirty="0"/>
          </a:p>
          <a:p>
            <a:r>
              <a:rPr lang="en-US" altLang="en-US" dirty="0"/>
              <a:t>Have students discuss the question: “What does bullying mean to you?” </a:t>
            </a:r>
          </a:p>
          <a:p>
            <a:endParaRPr lang="en-US" altLang="en-US" dirty="0"/>
          </a:p>
          <a:p>
            <a:r>
              <a:rPr lang="en-US" altLang="en-US" dirty="0"/>
              <a:t>Ask for students to share their responses with the class.  </a:t>
            </a:r>
          </a:p>
          <a:p>
            <a:endParaRPr lang="en-US" altLang="en-US" dirty="0"/>
          </a:p>
        </p:txBody>
      </p:sp>
      <p:sp>
        <p:nvSpPr>
          <p:cNvPr id="16387" name="Slide Number Placeholder 3">
            <a:extLst>
              <a:ext uri="{FF2B5EF4-FFF2-40B4-BE49-F238E27FC236}">
                <a16:creationId xmlns:a16="http://schemas.microsoft.com/office/drawing/2014/main" id="{8A925449-51A6-4C54-853D-AD7527FD64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071D0A9-239E-4AF4-9742-B0474A9640F4}"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8224764B-D3AE-4926-A828-A40A1EF5D5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E689FD9B-633A-485D-8038-06125A3CF70D}"/>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This should be a review of these terms – check for understanding. </a:t>
            </a:r>
          </a:p>
          <a:p>
            <a:pPr>
              <a:defRPr/>
            </a:pPr>
            <a:endParaRPr lang="en-US" altLang="en-US" dirty="0"/>
          </a:p>
          <a:p>
            <a:pPr>
              <a:defRPr/>
            </a:pPr>
            <a:r>
              <a:rPr lang="en-US" altLang="en-US" dirty="0"/>
              <a:t>Ask students to popcorn read.  </a:t>
            </a:r>
          </a:p>
          <a:p>
            <a:pPr>
              <a:defRPr/>
            </a:pPr>
            <a:endParaRPr lang="en-US" altLang="en-US" dirty="0"/>
          </a:p>
          <a:p>
            <a:pPr>
              <a:defRPr/>
            </a:pPr>
            <a:r>
              <a:rPr lang="en-US" altLang="en-US" dirty="0"/>
              <a:t>Ask students to provide a definition for each term. </a:t>
            </a:r>
          </a:p>
          <a:p>
            <a:pPr>
              <a:defRPr/>
            </a:pPr>
            <a:endParaRPr lang="en-US" altLang="en-US" dirty="0"/>
          </a:p>
          <a:p>
            <a:pPr>
              <a:defRPr/>
            </a:pPr>
            <a:r>
              <a:rPr lang="en-US" altLang="en-US" dirty="0"/>
              <a:t>Clarify any misunderstandings with vocabulary. </a:t>
            </a:r>
          </a:p>
          <a:p>
            <a:pPr>
              <a:defRPr/>
            </a:pPr>
            <a:endParaRPr lang="en-US" altLang="en-US" dirty="0"/>
          </a:p>
          <a:p>
            <a:pPr>
              <a:defRPr/>
            </a:pPr>
            <a:r>
              <a:rPr lang="en-US" altLang="en-US" b="1" dirty="0"/>
              <a:t>Bullying: </a:t>
            </a:r>
            <a:r>
              <a:rPr lang="en-US" altLang="en-US" dirty="0"/>
              <a:t>When someone does or says something intentionally hurtful, intimidating, or threatening and they keep repeating the behavior even after they are asked to stop​     --SafeVoice</a:t>
            </a:r>
          </a:p>
          <a:p>
            <a:pPr>
              <a:defRPr/>
            </a:pPr>
            <a:endParaRPr lang="en-US" altLang="en-US" dirty="0"/>
          </a:p>
          <a:p>
            <a:pPr>
              <a:defRPr/>
            </a:pPr>
            <a:r>
              <a:rPr lang="en-US" altLang="en-US" b="1" dirty="0"/>
              <a:t>Cyberbullying: </a:t>
            </a:r>
            <a:r>
              <a:rPr lang="en-US" altLang="en-US" dirty="0"/>
              <a:t>the use of electronic communication to bully a person, typically by sending messages of an intimidating or threatening nature.  -- Oxford Language</a:t>
            </a:r>
          </a:p>
          <a:p>
            <a:pPr>
              <a:defRPr/>
            </a:pPr>
            <a:endParaRPr lang="en-US" altLang="en-US" dirty="0"/>
          </a:p>
          <a:p>
            <a:pPr>
              <a:defRPr/>
            </a:pPr>
            <a:r>
              <a:rPr lang="en-US" altLang="en-US" b="1" dirty="0"/>
              <a:t>Victim: </a:t>
            </a:r>
            <a:r>
              <a:rPr lang="en-US" altLang="en-US" dirty="0"/>
              <a:t>a person harmed or injured (physically or emotionally) after an event or action. –Oxford Language</a:t>
            </a:r>
          </a:p>
          <a:p>
            <a:pPr>
              <a:defRPr/>
            </a:pPr>
            <a:endParaRPr lang="en-US" altLang="en-US" dirty="0"/>
          </a:p>
          <a:p>
            <a:pPr>
              <a:defRPr/>
            </a:pPr>
            <a:r>
              <a:rPr lang="en-US" altLang="en-US" b="1" dirty="0"/>
              <a:t>Bystander: </a:t>
            </a:r>
            <a:r>
              <a:rPr lang="en-US" altLang="en-US" dirty="0"/>
              <a:t>a person who is present at an event or incident but does not take part; a witness that doesn’t take action.</a:t>
            </a:r>
          </a:p>
          <a:p>
            <a:pPr>
              <a:defRPr/>
            </a:pPr>
            <a:r>
              <a:rPr lang="en-US" altLang="en-US" dirty="0"/>
              <a:t>  </a:t>
            </a:r>
          </a:p>
          <a:p>
            <a:pPr>
              <a:defRPr/>
            </a:pPr>
            <a:r>
              <a:rPr lang="en-US" altLang="en-US" b="1" dirty="0"/>
              <a:t>Upstander: </a:t>
            </a:r>
            <a:r>
              <a:rPr lang="en-US" altLang="en-US" dirty="0"/>
              <a:t>someone who recognizes when something is wrong and acts to make it right; a witness that takes action.  </a:t>
            </a:r>
          </a:p>
          <a:p>
            <a:pPr>
              <a:defRPr/>
            </a:pPr>
            <a:endParaRPr lang="en-US" altLang="en-US" dirty="0"/>
          </a:p>
          <a:p>
            <a:pPr>
              <a:defRPr/>
            </a:pPr>
            <a:r>
              <a:rPr lang="en-US" altLang="en-US" b="1" i="1" dirty="0">
                <a:solidFill>
                  <a:schemeClr val="accent4"/>
                </a:solidFill>
              </a:rPr>
              <a:t>Digital Learning Adaptation: Copy and paste definitions from slide notes into chat box to share with students. </a:t>
            </a:r>
          </a:p>
        </p:txBody>
      </p:sp>
      <p:sp>
        <p:nvSpPr>
          <p:cNvPr id="18435" name="Slide Number Placeholder 3">
            <a:extLst>
              <a:ext uri="{FF2B5EF4-FFF2-40B4-BE49-F238E27FC236}">
                <a16:creationId xmlns:a16="http://schemas.microsoft.com/office/drawing/2014/main" id="{6AF1DF43-B278-4C9B-8E54-09B3B7A09F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CA9AA1C-FA1E-4A0C-97BF-3A0B3FF5F3B7}" type="slidenum">
              <a:rPr lang="en-US" altLang="en-US" smtClean="0"/>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AC4CD47D-D9FF-4D01-9FF7-912CAE1573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A90FEAE-2C84-4EC1-88F1-9ECC7298A90D}"/>
              </a:ext>
            </a:extLst>
          </p:cNvPr>
          <p:cNvSpPr>
            <a:spLocks noGrp="1"/>
          </p:cNvSpPr>
          <p:nvPr>
            <p:ph type="body" idx="1"/>
          </p:nvPr>
        </p:nvSpPr>
        <p:spPr/>
        <p:txBody>
          <a:bodyPr/>
          <a:lstStyle/>
          <a:p>
            <a:pPr>
              <a:defRPr/>
            </a:pPr>
            <a:r>
              <a:rPr lang="en-US" dirty="0"/>
              <a:t>Bullying is defined as…</a:t>
            </a:r>
          </a:p>
          <a:p>
            <a:pPr>
              <a:defRPr/>
            </a:pPr>
            <a:r>
              <a:rPr lang="en-US" dirty="0"/>
              <a:t>“</a:t>
            </a:r>
            <a:r>
              <a:rPr lang="en-US" b="1" dirty="0"/>
              <a:t> When someone does or says something intentionally hurtful, intimidating, or threatening and they keep repeating the behavior even after they are asked to stop​”       --SafeVoice</a:t>
            </a:r>
            <a:endParaRPr lang="en-US" dirty="0"/>
          </a:p>
          <a:p>
            <a:pPr>
              <a:defRPr/>
            </a:pPr>
            <a:endParaRPr lang="en-US" dirty="0"/>
          </a:p>
          <a:p>
            <a:pPr>
              <a:defRPr/>
            </a:pPr>
            <a:r>
              <a:rPr lang="en-US" dirty="0"/>
              <a:t>Emphasize to students…</a:t>
            </a:r>
          </a:p>
          <a:p>
            <a:pPr marL="171450" indent="-171450">
              <a:buFont typeface="Arial" panose="020B0604020202020204" pitchFamily="34" charset="0"/>
              <a:buChar char="•"/>
              <a:defRPr/>
            </a:pPr>
            <a:r>
              <a:rPr lang="en-US" dirty="0"/>
              <a:t>Bullying is </a:t>
            </a:r>
            <a:r>
              <a:rPr lang="en-US" b="1" dirty="0"/>
              <a:t>intentional</a:t>
            </a:r>
            <a:r>
              <a:rPr lang="en-US" dirty="0"/>
              <a:t> (done on purpose).</a:t>
            </a:r>
          </a:p>
          <a:p>
            <a:pPr marL="171450" indent="-171450">
              <a:buFont typeface="Arial" panose="020B0604020202020204" pitchFamily="34" charset="0"/>
              <a:buChar char="•"/>
              <a:defRPr/>
            </a:pPr>
            <a:r>
              <a:rPr lang="en-US" dirty="0"/>
              <a:t>Bullying is </a:t>
            </a:r>
            <a:r>
              <a:rPr lang="en-US" b="1" dirty="0"/>
              <a:t>harmful</a:t>
            </a:r>
            <a:r>
              <a:rPr lang="en-US" dirty="0"/>
              <a:t> (emotionally or physically) </a:t>
            </a:r>
          </a:p>
          <a:p>
            <a:pPr marL="171450" indent="-171450">
              <a:buFont typeface="Arial" panose="020B0604020202020204" pitchFamily="34" charset="0"/>
              <a:buChar char="•"/>
              <a:defRPr/>
            </a:pPr>
            <a:r>
              <a:rPr lang="en-US" dirty="0"/>
              <a:t>Words/Actions that are considered bullying are…</a:t>
            </a:r>
          </a:p>
          <a:p>
            <a:pPr marL="628650" lvl="1" indent="-171450">
              <a:buFont typeface="Arial" panose="020B0604020202020204" pitchFamily="34" charset="0"/>
              <a:buChar char="•"/>
              <a:defRPr/>
            </a:pPr>
            <a:r>
              <a:rPr lang="en-US" b="1" dirty="0"/>
              <a:t>Unwanted:</a:t>
            </a:r>
            <a:r>
              <a:rPr lang="en-US" dirty="0"/>
              <a:t> the victim was underserving of the actions/words and doesn’t care for them</a:t>
            </a:r>
          </a:p>
          <a:p>
            <a:pPr marL="628650" lvl="1" indent="-171450">
              <a:buFont typeface="Arial" panose="020B0604020202020204" pitchFamily="34" charset="0"/>
              <a:buChar char="•"/>
              <a:defRPr/>
            </a:pPr>
            <a:r>
              <a:rPr lang="en-US" b="1" dirty="0"/>
              <a:t>Repeated</a:t>
            </a:r>
            <a:r>
              <a:rPr lang="en-US" dirty="0"/>
              <a:t>: the event is not isolated/one-time incident; it keeps happening multiple times daily or weekly</a:t>
            </a:r>
            <a:endParaRPr lang="en-US" dirty="0">
              <a:cs typeface="Calibri"/>
            </a:endParaRPr>
          </a:p>
          <a:p>
            <a:pPr marL="628650" lvl="1" indent="-171450">
              <a:buFont typeface="Arial" panose="020B0604020202020204" pitchFamily="34" charset="0"/>
              <a:buChar char="•"/>
              <a:defRPr/>
            </a:pPr>
            <a:r>
              <a:rPr lang="en-US" b="1" dirty="0"/>
              <a:t>Creates a power imbalance</a:t>
            </a:r>
            <a:r>
              <a:rPr lang="en-US" dirty="0"/>
              <a:t>: the victim is “helpless” and can’t control the outcome of the action or incident</a:t>
            </a:r>
            <a:endParaRPr lang="en-US" dirty="0">
              <a:cs typeface="Calibri"/>
            </a:endParaRPr>
          </a:p>
          <a:p>
            <a:pPr marL="628650" lvl="1" indent="-171450">
              <a:buFont typeface="Arial" panose="020B0604020202020204" pitchFamily="34" charset="0"/>
              <a:buChar char="•"/>
              <a:defRPr/>
            </a:pPr>
            <a:r>
              <a:rPr lang="en-US" dirty="0">
                <a:cs typeface="Calibri"/>
              </a:rPr>
              <a:t>Single, </a:t>
            </a:r>
            <a:r>
              <a:rPr lang="en-US" b="1" dirty="0">
                <a:cs typeface="Calibri" panose="020F0502020204030204"/>
              </a:rPr>
              <a:t>SEVERE</a:t>
            </a:r>
            <a:r>
              <a:rPr lang="en-US" dirty="0">
                <a:cs typeface="Calibri"/>
              </a:rPr>
              <a:t> acts can be </a:t>
            </a:r>
            <a:r>
              <a:rPr lang="en-US" b="1" dirty="0">
                <a:cs typeface="Calibri" panose="020F0502020204030204"/>
              </a:rPr>
              <a:t>considered bullying based on the student perception</a:t>
            </a:r>
            <a:r>
              <a:rPr lang="en-US" dirty="0">
                <a:cs typeface="Calibri"/>
              </a:rPr>
              <a:t> of the pervasive act.</a:t>
            </a:r>
          </a:p>
          <a:p>
            <a:pPr lvl="1">
              <a:defRPr/>
            </a:pPr>
            <a:endParaRPr lang="en-US" dirty="0">
              <a:cs typeface="Calibri"/>
            </a:endParaRPr>
          </a:p>
          <a:p>
            <a:pPr lvl="1">
              <a:defRPr/>
            </a:pPr>
            <a:endParaRPr lang="en-US" dirty="0">
              <a:cs typeface="Calibri"/>
            </a:endParaRPr>
          </a:p>
          <a:p>
            <a:pPr lvl="1">
              <a:buFont typeface="Arial" panose="020B0604020202020204" pitchFamily="34" charset="0"/>
              <a:defRPr/>
            </a:pPr>
            <a:endParaRPr lang="en-US" dirty="0">
              <a:cs typeface="Calibri"/>
            </a:endParaRPr>
          </a:p>
          <a:p>
            <a:pPr>
              <a:defRPr/>
            </a:pPr>
            <a:endParaRPr lang="en-US" dirty="0">
              <a:cs typeface="Calibri"/>
            </a:endParaRPr>
          </a:p>
        </p:txBody>
      </p:sp>
      <p:sp>
        <p:nvSpPr>
          <p:cNvPr id="20483" name="Slide Number Placeholder 3">
            <a:extLst>
              <a:ext uri="{FF2B5EF4-FFF2-40B4-BE49-F238E27FC236}">
                <a16:creationId xmlns:a16="http://schemas.microsoft.com/office/drawing/2014/main" id="{8C9A3BD8-F8F3-4A09-939F-F32547B3B1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44031C1-2532-4D27-94C2-13C5521A13C0}"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ADB447FB-59EE-467A-BDCF-CFF1FF2C61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83F1C0AA-31D0-40CC-B48A-A5D1F3A4E7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 are the common types of bullying often seen in schools:  </a:t>
            </a:r>
          </a:p>
          <a:p>
            <a:endParaRPr lang="en-US" altLang="en-US" dirty="0"/>
          </a:p>
          <a:p>
            <a:r>
              <a:rPr lang="en-US" altLang="en-US" b="1" dirty="0"/>
              <a:t>Harassment/Threats: </a:t>
            </a:r>
            <a:r>
              <a:rPr lang="en-US" altLang="en-US" dirty="0"/>
              <a:t>Harassment is unwelcome conduct that is based on race, color, religion, sex (including pregnancy), national origin, age (40 or older), disability or genetic information. Harassment becomes unlawful when enduring the offensive conduct becomes a condition of continued employment; or the conduct is severe or pervasive enough to create a work environment that a reasonable person would consider intimidating, hostile, or abusive</a:t>
            </a:r>
          </a:p>
          <a:p>
            <a:endParaRPr lang="en-US" altLang="en-US" dirty="0"/>
          </a:p>
          <a:p>
            <a:r>
              <a:rPr lang="en-US" altLang="en-US" b="1" dirty="0"/>
              <a:t>Intimidation: </a:t>
            </a:r>
            <a:r>
              <a:rPr lang="en-US" altLang="en-US" dirty="0"/>
              <a:t>intentional behavior that would cause an ordinary person to fear harm or injury</a:t>
            </a:r>
          </a:p>
          <a:p>
            <a:endParaRPr lang="en-US" altLang="en-US" dirty="0"/>
          </a:p>
          <a:p>
            <a:r>
              <a:rPr lang="en-US" altLang="en-US" b="1" dirty="0"/>
              <a:t>Exclusion/Social Isolation: </a:t>
            </a:r>
            <a:r>
              <a:rPr lang="en-US" altLang="en-US" dirty="0"/>
              <a:t>Rejection is part of this and is usually an explicit verbal or explicit action that declares that the individual is not wanted as a member within a relationship or group</a:t>
            </a:r>
          </a:p>
          <a:p>
            <a:endParaRPr lang="en-US" altLang="en-US" dirty="0"/>
          </a:p>
          <a:p>
            <a:r>
              <a:rPr lang="en-US" altLang="en-US" b="1" dirty="0"/>
              <a:t>Physical Aggression: </a:t>
            </a:r>
            <a:r>
              <a:rPr lang="en-US" altLang="en-US" dirty="0"/>
              <a:t>threat or use of bodily harm </a:t>
            </a:r>
          </a:p>
          <a:p>
            <a:endParaRPr lang="en-US" altLang="en-US" dirty="0"/>
          </a:p>
          <a:p>
            <a:r>
              <a:rPr lang="en-US" altLang="en-US" b="1" dirty="0"/>
              <a:t>Cyber: </a:t>
            </a:r>
            <a:r>
              <a:rPr lang="en-US" altLang="en-US" dirty="0"/>
              <a:t>the use of electronic communication to bully a person, typically by sending messages of an intimidating or threatening nature</a:t>
            </a:r>
          </a:p>
          <a:p>
            <a:endParaRPr lang="en-US" altLang="en-US" dirty="0"/>
          </a:p>
          <a:p>
            <a:r>
              <a:rPr lang="en-US" altLang="en-US" b="1" dirty="0"/>
              <a:t>Retaliation: </a:t>
            </a:r>
            <a:r>
              <a:rPr lang="en-US" altLang="en-US" dirty="0"/>
              <a:t>adverse action (e.g. payback, retribution, revenge) taken against an individual for engaging in legally protected activity such as making a complaint of harassment or participating in workplace or school site investigations</a:t>
            </a:r>
          </a:p>
        </p:txBody>
      </p:sp>
      <p:sp>
        <p:nvSpPr>
          <p:cNvPr id="22531" name="Slide Number Placeholder 3">
            <a:extLst>
              <a:ext uri="{FF2B5EF4-FFF2-40B4-BE49-F238E27FC236}">
                <a16:creationId xmlns:a16="http://schemas.microsoft.com/office/drawing/2014/main" id="{ADC2E4E3-B237-4A66-9E9C-671CA135CC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0A84BA3-0869-4B8F-BB2A-5EB7DB7138BE}" type="slidenum">
              <a:rPr lang="en-US" altLang="en-US" smtClean="0"/>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AFD0730E-68FA-4AA4-BEF5-64A8218C19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EA320A-EC70-453A-9629-53E1242780B6}"/>
              </a:ext>
            </a:extLst>
          </p:cNvPr>
          <p:cNvSpPr>
            <a:spLocks noGrp="1"/>
          </p:cNvSpPr>
          <p:nvPr>
            <p:ph type="body" idx="1"/>
          </p:nvPr>
        </p:nvSpPr>
        <p:spPr/>
        <p:txBody>
          <a:bodyPr/>
          <a:lstStyle/>
          <a:p>
            <a:pPr>
              <a:defRPr/>
            </a:pPr>
            <a:r>
              <a:rPr lang="en-US" dirty="0"/>
              <a:t>Students will often confuse bullying with a mean or rude moment.  </a:t>
            </a:r>
          </a:p>
          <a:p>
            <a:pPr>
              <a:defRPr/>
            </a:pPr>
            <a:r>
              <a:rPr lang="en-US" dirty="0"/>
              <a:t>This slide clarifies the difference among the three.  </a:t>
            </a:r>
          </a:p>
          <a:p>
            <a:pPr>
              <a:defRPr/>
            </a:pPr>
            <a:endParaRPr lang="en-US" dirty="0"/>
          </a:p>
          <a:p>
            <a:pPr>
              <a:defRPr/>
            </a:pPr>
            <a:r>
              <a:rPr lang="en-US" dirty="0"/>
              <a:t>Read to students </a:t>
            </a:r>
            <a:r>
              <a:rPr lang="en-US" b="1" dirty="0"/>
              <a:t>OR</a:t>
            </a:r>
            <a:r>
              <a:rPr lang="en-US" dirty="0"/>
              <a:t> have students popcorn read.  </a:t>
            </a:r>
          </a:p>
          <a:p>
            <a:pPr>
              <a:defRPr/>
            </a:pPr>
            <a:endParaRPr lang="en-US" dirty="0"/>
          </a:p>
          <a:p>
            <a:pPr marL="171450" indent="-171450">
              <a:buFont typeface="Arial" panose="020B0604020202020204" pitchFamily="34" charset="0"/>
              <a:buChar char="•"/>
              <a:defRPr/>
            </a:pPr>
            <a:r>
              <a:rPr lang="en-US" dirty="0"/>
              <a:t>Rude actions are inconsiderate and often not thought out.  </a:t>
            </a:r>
            <a:r>
              <a:rPr lang="en-US" b="1" dirty="0"/>
              <a:t>The intent was not to harm the person listening.</a:t>
            </a:r>
            <a:r>
              <a:rPr lang="en-US" dirty="0"/>
              <a:t>  Example: Joke, horse play, pranks</a:t>
            </a:r>
          </a:p>
          <a:p>
            <a:pPr>
              <a:defRPr/>
            </a:pPr>
            <a:endParaRPr lang="en-US" dirty="0"/>
          </a:p>
          <a:p>
            <a:pPr marL="171450" indent="-171450">
              <a:buFont typeface="Arial" panose="020B0604020202020204" pitchFamily="34" charset="0"/>
              <a:buChar char="•"/>
              <a:defRPr/>
            </a:pPr>
            <a:r>
              <a:rPr lang="en-US" dirty="0"/>
              <a:t>Mean actions are done purposefully with the </a:t>
            </a:r>
            <a:r>
              <a:rPr lang="en-US" b="1" dirty="0"/>
              <a:t>intent of inflicting harm</a:t>
            </a:r>
            <a:r>
              <a:rPr lang="en-US" dirty="0"/>
              <a:t>.  Mean actions aren’t repeated in contrast to bullying. Example: hurtful comment (when not repeated regularly) </a:t>
            </a:r>
          </a:p>
          <a:p>
            <a:pPr>
              <a:defRPr/>
            </a:pPr>
            <a:endParaRPr lang="en-US" dirty="0"/>
          </a:p>
          <a:p>
            <a:pPr marL="171450" indent="-171450">
              <a:buFont typeface="Arial" panose="020B0604020202020204" pitchFamily="34" charset="0"/>
              <a:buChar char="•"/>
              <a:defRPr/>
            </a:pPr>
            <a:r>
              <a:rPr lang="en-US" dirty="0"/>
              <a:t>Emphasize </a:t>
            </a:r>
            <a:r>
              <a:rPr lang="en-US" b="1" dirty="0"/>
              <a:t>AGAIN</a:t>
            </a:r>
            <a:r>
              <a:rPr lang="en-US" dirty="0"/>
              <a:t> the components of bullying</a:t>
            </a:r>
          </a:p>
        </p:txBody>
      </p:sp>
      <p:sp>
        <p:nvSpPr>
          <p:cNvPr id="24579" name="Slide Number Placeholder 3">
            <a:extLst>
              <a:ext uri="{FF2B5EF4-FFF2-40B4-BE49-F238E27FC236}">
                <a16:creationId xmlns:a16="http://schemas.microsoft.com/office/drawing/2014/main" id="{3323578F-ABCD-4B5B-BB00-59226F1C35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976EAC9-960D-454E-A736-19149DF681CB}"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75412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7937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79600"/>
            <a:ext cx="8229600" cy="3952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9FBA1AB-A4E4-4CBC-8F13-AA66DD75416B}"/>
              </a:ext>
            </a:extLst>
          </p:cNvPr>
          <p:cNvSpPr>
            <a:spLocks noGrp="1"/>
          </p:cNvSpPr>
          <p:nvPr>
            <p:ph type="sldNum" sz="quarter" idx="10"/>
          </p:nvPr>
        </p:nvSpPr>
        <p:spPr/>
        <p:txBody>
          <a:bodyPr/>
          <a:lstStyle>
            <a:lvl1pPr>
              <a:defRPr/>
            </a:lvl1pPr>
          </a:lstStyle>
          <a:p>
            <a:pPr>
              <a:defRPr/>
            </a:pPr>
            <a:fld id="{94216561-621B-4287-B182-D3B34C226D91}" type="slidenum">
              <a:rPr lang="en-US" altLang="en-US"/>
              <a:pPr>
                <a:defRPr/>
              </a:pPr>
              <a:t>‹#›</a:t>
            </a:fld>
            <a:endParaRPr lang="en-US" altLang="en-US" dirty="0"/>
          </a:p>
        </p:txBody>
      </p:sp>
    </p:spTree>
    <p:extLst>
      <p:ext uri="{BB962C8B-B14F-4D97-AF65-F5344CB8AC3E}">
        <p14:creationId xmlns:p14="http://schemas.microsoft.com/office/powerpoint/2010/main" val="36092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24292A8-99CC-43F8-B29A-BFE6F377E5BA}"/>
              </a:ext>
            </a:extLst>
          </p:cNvPr>
          <p:cNvSpPr>
            <a:spLocks noGrp="1"/>
          </p:cNvSpPr>
          <p:nvPr>
            <p:ph type="sldNum" sz="quarter" idx="10"/>
          </p:nvPr>
        </p:nvSpPr>
        <p:spPr/>
        <p:txBody>
          <a:bodyPr/>
          <a:lstStyle>
            <a:lvl1pPr>
              <a:defRPr/>
            </a:lvl1pPr>
          </a:lstStyle>
          <a:p>
            <a:pPr>
              <a:defRPr/>
            </a:pPr>
            <a:fld id="{40EB9811-B987-4B4C-968B-76AD05413C18}" type="slidenum">
              <a:rPr lang="en-US" altLang="en-US"/>
              <a:pPr>
                <a:defRPr/>
              </a:pPr>
              <a:t>‹#›</a:t>
            </a:fld>
            <a:endParaRPr lang="en-US" altLang="en-US" dirty="0"/>
          </a:p>
        </p:txBody>
      </p:sp>
    </p:spTree>
    <p:extLst>
      <p:ext uri="{BB962C8B-B14F-4D97-AF65-F5344CB8AC3E}">
        <p14:creationId xmlns:p14="http://schemas.microsoft.com/office/powerpoint/2010/main" val="51815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83664"/>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60320"/>
            <a:ext cx="4040188"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883664"/>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60320"/>
            <a:ext cx="4041775"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B010828-23B0-493E-8234-987AA6D7842B}"/>
              </a:ext>
            </a:extLst>
          </p:cNvPr>
          <p:cNvSpPr>
            <a:spLocks noGrp="1"/>
          </p:cNvSpPr>
          <p:nvPr>
            <p:ph type="sldNum" sz="quarter" idx="10"/>
          </p:nvPr>
        </p:nvSpPr>
        <p:spPr/>
        <p:txBody>
          <a:bodyPr/>
          <a:lstStyle>
            <a:lvl1pPr>
              <a:defRPr/>
            </a:lvl1pPr>
          </a:lstStyle>
          <a:p>
            <a:pPr>
              <a:defRPr/>
            </a:pPr>
            <a:fld id="{88E0A022-F6CD-457C-89BF-DE8A20AAE365}" type="slidenum">
              <a:rPr lang="en-US" altLang="en-US"/>
              <a:pPr>
                <a:defRPr/>
              </a:pPr>
              <a:t>‹#›</a:t>
            </a:fld>
            <a:endParaRPr lang="en-US" altLang="en-US" dirty="0"/>
          </a:p>
        </p:txBody>
      </p:sp>
    </p:spTree>
    <p:extLst>
      <p:ext uri="{BB962C8B-B14F-4D97-AF65-F5344CB8AC3E}">
        <p14:creationId xmlns:p14="http://schemas.microsoft.com/office/powerpoint/2010/main" val="95052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7E1452A-CE86-49F4-9D78-E022CCE2762E}"/>
              </a:ext>
            </a:extLst>
          </p:cNvPr>
          <p:cNvSpPr>
            <a:spLocks noGrp="1"/>
          </p:cNvSpPr>
          <p:nvPr>
            <p:ph type="sldNum" sz="quarter" idx="10"/>
          </p:nvPr>
        </p:nvSpPr>
        <p:spPr/>
        <p:txBody>
          <a:bodyPr/>
          <a:lstStyle>
            <a:lvl1pPr>
              <a:defRPr/>
            </a:lvl1pPr>
          </a:lstStyle>
          <a:p>
            <a:pPr>
              <a:defRPr/>
            </a:pPr>
            <a:fld id="{B1D73660-97B3-4A37-A015-441B1BE6F3BD}" type="slidenum">
              <a:rPr lang="en-US" altLang="en-US"/>
              <a:pPr>
                <a:defRPr/>
              </a:pPr>
              <a:t>‹#›</a:t>
            </a:fld>
            <a:endParaRPr lang="en-US" altLang="en-US" dirty="0"/>
          </a:p>
        </p:txBody>
      </p:sp>
    </p:spTree>
    <p:extLst>
      <p:ext uri="{BB962C8B-B14F-4D97-AF65-F5344CB8AC3E}">
        <p14:creationId xmlns:p14="http://schemas.microsoft.com/office/powerpoint/2010/main" val="2536757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8BE293-445F-437A-8E99-88667D9DF6EA}"/>
              </a:ext>
            </a:extLst>
          </p:cNvPr>
          <p:cNvSpPr>
            <a:spLocks noGrp="1"/>
          </p:cNvSpPr>
          <p:nvPr>
            <p:ph type="title"/>
          </p:nvPr>
        </p:nvSpPr>
        <p:spPr bwMode="auto">
          <a:xfrm>
            <a:off x="457200" y="955675"/>
            <a:ext cx="8229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0A31163-E7F1-464C-81E2-FAD86E11CEAD}"/>
              </a:ext>
            </a:extLst>
          </p:cNvPr>
          <p:cNvSpPr>
            <a:spLocks noGrp="1"/>
          </p:cNvSpPr>
          <p:nvPr>
            <p:ph type="body" idx="1"/>
          </p:nvPr>
        </p:nvSpPr>
        <p:spPr bwMode="auto">
          <a:xfrm>
            <a:off x="457200" y="1879600"/>
            <a:ext cx="8229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09284CD-B894-4400-842F-F159890BC99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a:defRPr/>
            </a:pPr>
            <a:fld id="{8EAE177D-4AB4-4A33-8016-C84D8FAE792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99" r:id="rId1"/>
    <p:sldLayoutId id="2147483795" r:id="rId2"/>
    <p:sldLayoutId id="2147483796" r:id="rId3"/>
    <p:sldLayoutId id="2147483797" r:id="rId4"/>
    <p:sldLayoutId id="2147483798" r:id="rId5"/>
  </p:sldLayoutIdLst>
  <p:txStyles>
    <p:titleStyle>
      <a:lvl1pPr algn="ctr" defTabSz="457200" rtl="0" eaLnBrk="0" fontAlgn="base" hangingPunct="0">
        <a:spcBef>
          <a:spcPct val="0"/>
        </a:spcBef>
        <a:spcAft>
          <a:spcPct val="0"/>
        </a:spcAft>
        <a:defRPr sz="4400" kern="1200">
          <a:solidFill>
            <a:schemeClr val="tx2"/>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2"/>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2"/>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2"/>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2"/>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_UNGgWtPT_I?feature=oembed"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AD42DA8A-E55C-4F6B-8902-8F8E2D711A6B}"/>
              </a:ext>
            </a:extLst>
          </p:cNvPr>
          <p:cNvSpPr>
            <a:spLocks noGrp="1"/>
          </p:cNvSpPr>
          <p:nvPr>
            <p:ph type="ctrTitle"/>
          </p:nvPr>
        </p:nvSpPr>
        <p:spPr/>
        <p:txBody>
          <a:bodyPr/>
          <a:lstStyle/>
          <a:p>
            <a:pPr eaLnBrk="1" hangingPunct="1"/>
            <a:r>
              <a:rPr lang="en-US" altLang="en-US" dirty="0"/>
              <a:t>Civil Rights and Me</a:t>
            </a:r>
          </a:p>
        </p:txBody>
      </p:sp>
      <p:sp>
        <p:nvSpPr>
          <p:cNvPr id="7170" name="Subtitle 2">
            <a:extLst>
              <a:ext uri="{FF2B5EF4-FFF2-40B4-BE49-F238E27FC236}">
                <a16:creationId xmlns:a16="http://schemas.microsoft.com/office/drawing/2014/main" id="{407604EE-C079-4662-8C7F-C246F68FFBC6}"/>
              </a:ext>
            </a:extLst>
          </p:cNvPr>
          <p:cNvSpPr>
            <a:spLocks noGrp="1"/>
          </p:cNvSpPr>
          <p:nvPr>
            <p:ph type="subTitle" idx="1"/>
          </p:nvPr>
        </p:nvSpPr>
        <p:spPr>
          <a:xfrm>
            <a:off x="1371600" y="3754438"/>
            <a:ext cx="6400800" cy="1752600"/>
          </a:xfrm>
        </p:spPr>
        <p:txBody>
          <a:bodyPr/>
          <a:lstStyle/>
          <a:p>
            <a:pPr eaLnBrk="1" hangingPunct="1"/>
            <a:r>
              <a:rPr lang="en-US" altLang="en-US" dirty="0"/>
              <a:t>High School Lesson 2: Bullying, Cyberbullying and Online 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108E4A9-9EDD-4C9B-B997-BFC6E1B015E0}"/>
              </a:ext>
            </a:extLst>
          </p:cNvPr>
          <p:cNvSpPr>
            <a:spLocks noGrp="1"/>
          </p:cNvSpPr>
          <p:nvPr>
            <p:ph type="title"/>
          </p:nvPr>
        </p:nvSpPr>
        <p:spPr/>
        <p:txBody>
          <a:bodyPr/>
          <a:lstStyle/>
          <a:p>
            <a:r>
              <a:rPr lang="en-US" altLang="en-US" dirty="0"/>
              <a:t>You decide</a:t>
            </a:r>
          </a:p>
        </p:txBody>
      </p:sp>
      <p:sp>
        <p:nvSpPr>
          <p:cNvPr id="3" name="Content Placeholder 2">
            <a:extLst>
              <a:ext uri="{FF2B5EF4-FFF2-40B4-BE49-F238E27FC236}">
                <a16:creationId xmlns:a16="http://schemas.microsoft.com/office/drawing/2014/main" id="{9AA6C0D0-08E6-4A8C-A46F-EEC9DDBFB781}"/>
              </a:ext>
            </a:extLst>
          </p:cNvPr>
          <p:cNvSpPr>
            <a:spLocks noGrp="1"/>
          </p:cNvSpPr>
          <p:nvPr>
            <p:ph idx="1"/>
          </p:nvPr>
        </p:nvSpPr>
        <p:spPr>
          <a:xfrm>
            <a:off x="457200" y="1757363"/>
            <a:ext cx="8229600" cy="4075112"/>
          </a:xfrm>
        </p:spPr>
        <p:txBody>
          <a:bodyPr/>
          <a:lstStyle/>
          <a:p>
            <a:pPr marL="0" indent="0">
              <a:buFont typeface="Arial" panose="020B0604020202020204" pitchFamily="34" charset="0"/>
              <a:buNone/>
              <a:defRPr/>
            </a:pPr>
            <a:r>
              <a:rPr lang="en-US" dirty="0"/>
              <a:t>Rude, Mean or Bullying…</a:t>
            </a:r>
          </a:p>
          <a:p>
            <a:pPr>
              <a:defRPr/>
            </a:pPr>
            <a:r>
              <a:rPr lang="en-US" sz="3000" dirty="0"/>
              <a:t>A senior repeatedly binder checks a freshman every time they pass each other in the hall. </a:t>
            </a:r>
          </a:p>
          <a:p>
            <a:pPr>
              <a:defRPr/>
            </a:pPr>
            <a:r>
              <a:rPr lang="en-US" sz="3000" dirty="0"/>
              <a:t>Someone makes fun of another student’s shoes one day in Biology. </a:t>
            </a:r>
          </a:p>
          <a:p>
            <a:pPr>
              <a:defRPr/>
            </a:pPr>
            <a:r>
              <a:rPr lang="en-US" sz="3000" dirty="0"/>
              <a:t>Jesse convinces others in her friend group to send Mia threatening messages on social media and stop talking to her at school for weeks. </a:t>
            </a:r>
          </a:p>
          <a:p>
            <a:pPr>
              <a:defRPr/>
            </a:pPr>
            <a:endParaRPr lang="en-US" sz="3000"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061AC42-5C56-48DD-938F-E9DCE1495222}"/>
              </a:ext>
            </a:extLst>
          </p:cNvPr>
          <p:cNvSpPr>
            <a:spLocks noGrp="1"/>
          </p:cNvSpPr>
          <p:nvPr>
            <p:ph type="title"/>
          </p:nvPr>
        </p:nvSpPr>
        <p:spPr>
          <a:xfrm>
            <a:off x="457200" y="955675"/>
            <a:ext cx="8229600" cy="1127125"/>
          </a:xfrm>
        </p:spPr>
        <p:txBody>
          <a:bodyPr/>
          <a:lstStyle/>
          <a:p>
            <a:r>
              <a:rPr lang="en-US" altLang="en-US" dirty="0"/>
              <a:t>Brain Break: </a:t>
            </a:r>
            <a:br>
              <a:rPr lang="en-US" altLang="en-US" dirty="0"/>
            </a:br>
            <a:r>
              <a:rPr lang="en-US" altLang="en-US" dirty="0"/>
              <a:t>Appreciation &amp; Accolades</a:t>
            </a:r>
          </a:p>
        </p:txBody>
      </p:sp>
      <p:pic>
        <p:nvPicPr>
          <p:cNvPr id="5" name="Content Placeholder 4">
            <a:extLst>
              <a:ext uri="{FF2B5EF4-FFF2-40B4-BE49-F238E27FC236}">
                <a16:creationId xmlns:a16="http://schemas.microsoft.com/office/drawing/2014/main" id="{77EF1816-4DC0-419A-8053-3D45AFB74E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 y="2197100"/>
            <a:ext cx="3467100" cy="3454400"/>
          </a:xfrm>
        </p:spPr>
      </p:pic>
      <p:sp>
        <p:nvSpPr>
          <p:cNvPr id="27651" name="TextBox 3">
            <a:extLst>
              <a:ext uri="{FF2B5EF4-FFF2-40B4-BE49-F238E27FC236}">
                <a16:creationId xmlns:a16="http://schemas.microsoft.com/office/drawing/2014/main" id="{20968DB8-01F1-4AFD-A8FF-FB384A5B36C8}"/>
              </a:ext>
            </a:extLst>
          </p:cNvPr>
          <p:cNvSpPr txBox="1">
            <a:spLocks noChangeArrowheads="1"/>
          </p:cNvSpPr>
          <p:nvPr/>
        </p:nvSpPr>
        <p:spPr bwMode="auto">
          <a:xfrm>
            <a:off x="3592513" y="2328863"/>
            <a:ext cx="509428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000" dirty="0"/>
              <a:t>Thank you for…</a:t>
            </a:r>
          </a:p>
          <a:p>
            <a:pPr>
              <a:spcBef>
                <a:spcPct val="0"/>
              </a:spcBef>
              <a:buFontTx/>
              <a:buNone/>
            </a:pPr>
            <a:endParaRPr lang="en-US" altLang="en-US" sz="4000" dirty="0"/>
          </a:p>
          <a:p>
            <a:pPr>
              <a:spcBef>
                <a:spcPct val="0"/>
              </a:spcBef>
              <a:buFontTx/>
              <a:buNone/>
            </a:pPr>
            <a:r>
              <a:rPr lang="en-US" altLang="en-US" sz="4000" dirty="0"/>
              <a:t>I appreciate that you…</a:t>
            </a:r>
          </a:p>
          <a:p>
            <a:pPr>
              <a:spcBef>
                <a:spcPct val="0"/>
              </a:spcBef>
              <a:buFontTx/>
              <a:buNone/>
            </a:pPr>
            <a:endParaRPr lang="en-US" altLang="en-US" sz="4000" dirty="0"/>
          </a:p>
          <a:p>
            <a:pPr>
              <a:spcBef>
                <a:spcPct val="0"/>
              </a:spcBef>
              <a:buFontTx/>
              <a:buNone/>
            </a:pPr>
            <a:r>
              <a:rPr lang="en-US" altLang="en-US" sz="4000" dirty="0"/>
              <a:t>You deserve an award for…</a:t>
            </a:r>
          </a:p>
          <a:p>
            <a:pPr>
              <a:spcBef>
                <a:spcPct val="0"/>
              </a:spcBef>
              <a:buFontTx/>
              <a:buNone/>
            </a:pPr>
            <a:endParaRPr lang="en-US" altLang="en-US" sz="4000" dirty="0"/>
          </a:p>
          <a:p>
            <a:pPr>
              <a:spcBef>
                <a:spcPct val="0"/>
              </a:spcBef>
              <a:buFontTx/>
              <a:buNone/>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FD1BB288-1143-4969-A0AD-E4D796FF473C}"/>
              </a:ext>
            </a:extLst>
          </p:cNvPr>
          <p:cNvSpPr>
            <a:spLocks noGrp="1"/>
          </p:cNvSpPr>
          <p:nvPr>
            <p:ph type="title"/>
          </p:nvPr>
        </p:nvSpPr>
        <p:spPr/>
        <p:txBody>
          <a:bodyPr/>
          <a:lstStyle/>
          <a:p>
            <a:r>
              <a:rPr lang="en-US" altLang="en-US" dirty="0"/>
              <a:t>Key Vocabulary - New</a:t>
            </a:r>
          </a:p>
        </p:txBody>
      </p:sp>
      <p:sp>
        <p:nvSpPr>
          <p:cNvPr id="29698" name="Content Placeholder 2">
            <a:extLst>
              <a:ext uri="{FF2B5EF4-FFF2-40B4-BE49-F238E27FC236}">
                <a16:creationId xmlns:a16="http://schemas.microsoft.com/office/drawing/2014/main" id="{1231BA99-9AD0-4FAA-B454-C410E3FCC4C4}"/>
              </a:ext>
            </a:extLst>
          </p:cNvPr>
          <p:cNvSpPr>
            <a:spLocks noGrp="1"/>
          </p:cNvSpPr>
          <p:nvPr>
            <p:ph idx="1"/>
          </p:nvPr>
        </p:nvSpPr>
        <p:spPr>
          <a:xfrm>
            <a:off x="211138" y="1757363"/>
            <a:ext cx="2673350" cy="923925"/>
          </a:xfrm>
        </p:spPr>
        <p:txBody>
          <a:bodyPr/>
          <a:lstStyle/>
          <a:p>
            <a:pPr marL="0" indent="0">
              <a:buFont typeface="Arial" panose="020B0604020202020204" pitchFamily="34" charset="0"/>
              <a:buNone/>
            </a:pPr>
            <a:r>
              <a:rPr lang="en-US" altLang="en-US" dirty="0"/>
              <a:t>Social norms </a:t>
            </a:r>
          </a:p>
        </p:txBody>
      </p:sp>
      <p:sp>
        <p:nvSpPr>
          <p:cNvPr id="29699" name="Content Placeholder 2">
            <a:extLst>
              <a:ext uri="{FF2B5EF4-FFF2-40B4-BE49-F238E27FC236}">
                <a16:creationId xmlns:a16="http://schemas.microsoft.com/office/drawing/2014/main" id="{79C0DE1B-E424-448E-9C9F-350CF8506CF2}"/>
              </a:ext>
            </a:extLst>
          </p:cNvPr>
          <p:cNvSpPr txBox="1">
            <a:spLocks/>
          </p:cNvSpPr>
          <p:nvPr/>
        </p:nvSpPr>
        <p:spPr bwMode="auto">
          <a:xfrm>
            <a:off x="2884488" y="1879600"/>
            <a:ext cx="580231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n-US" altLang="en-US" dirty="0">
                <a:solidFill>
                  <a:schemeClr val="accent2"/>
                </a:solidFill>
              </a:rPr>
              <a:t>Unwritten rules </a:t>
            </a:r>
            <a:r>
              <a:rPr lang="en-US" altLang="en-US" dirty="0"/>
              <a:t>of behavior that are considered acceptable in a group</a:t>
            </a:r>
          </a:p>
          <a:p>
            <a:r>
              <a:rPr lang="en-US" altLang="en-US" dirty="0">
                <a:solidFill>
                  <a:srgbClr val="00B0F0"/>
                </a:solidFill>
              </a:rPr>
              <a:t>Change</a:t>
            </a:r>
            <a:r>
              <a:rPr lang="en-US" altLang="en-US" dirty="0"/>
              <a:t> according to the </a:t>
            </a:r>
            <a:r>
              <a:rPr lang="en-US" altLang="en-US" dirty="0">
                <a:solidFill>
                  <a:srgbClr val="00B0F0"/>
                </a:solidFill>
              </a:rPr>
              <a:t>environment, situation, and culture </a:t>
            </a:r>
            <a:r>
              <a:rPr lang="en-US" altLang="en-US" dirty="0"/>
              <a:t>in which they are found</a:t>
            </a:r>
          </a:p>
          <a:p>
            <a:r>
              <a:rPr lang="en-US" altLang="en-US" dirty="0"/>
              <a:t>Change over </a:t>
            </a:r>
            <a:r>
              <a:rPr lang="en-US" altLang="en-US" dirty="0">
                <a:solidFill>
                  <a:schemeClr val="accent1"/>
                </a:solidFill>
              </a:rPr>
              <a:t>time</a:t>
            </a:r>
            <a:r>
              <a:rPr lang="en-US" altLang="en-US" dirty="0"/>
              <a:t>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a:extLst>
              <a:ext uri="{FF2B5EF4-FFF2-40B4-BE49-F238E27FC236}">
                <a16:creationId xmlns:a16="http://schemas.microsoft.com/office/drawing/2014/main" id="{69065644-F272-40D8-A127-2D9A1953A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038" y="4713288"/>
            <a:ext cx="193833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a:extLst>
              <a:ext uri="{FF2B5EF4-FFF2-40B4-BE49-F238E27FC236}">
                <a16:creationId xmlns:a16="http://schemas.microsoft.com/office/drawing/2014/main" id="{86A342DE-EF47-4BDE-B31E-E8E1C71A435C}"/>
              </a:ext>
            </a:extLst>
          </p:cNvPr>
          <p:cNvSpPr>
            <a:spLocks noGrp="1"/>
          </p:cNvSpPr>
          <p:nvPr>
            <p:ph type="title"/>
          </p:nvPr>
        </p:nvSpPr>
        <p:spPr>
          <a:xfrm>
            <a:off x="457200" y="879475"/>
            <a:ext cx="8229600" cy="693738"/>
          </a:xfrm>
        </p:spPr>
        <p:txBody>
          <a:bodyPr/>
          <a:lstStyle/>
          <a:p>
            <a:r>
              <a:rPr lang="en-US" altLang="en-US" dirty="0"/>
              <a:t>Social Awareness</a:t>
            </a:r>
          </a:p>
        </p:txBody>
      </p:sp>
      <p:sp>
        <p:nvSpPr>
          <p:cNvPr id="31747" name="Content Placeholder 2">
            <a:extLst>
              <a:ext uri="{FF2B5EF4-FFF2-40B4-BE49-F238E27FC236}">
                <a16:creationId xmlns:a16="http://schemas.microsoft.com/office/drawing/2014/main" id="{09D89DC0-F948-4FC2-B71C-88A7D8D0E1D2}"/>
              </a:ext>
            </a:extLst>
          </p:cNvPr>
          <p:cNvSpPr>
            <a:spLocks noGrp="1"/>
          </p:cNvSpPr>
          <p:nvPr>
            <p:ph idx="1"/>
          </p:nvPr>
        </p:nvSpPr>
        <p:spPr>
          <a:xfrm>
            <a:off x="263525" y="1741488"/>
            <a:ext cx="8067675" cy="4638675"/>
          </a:xfrm>
        </p:spPr>
        <p:txBody>
          <a:bodyPr/>
          <a:lstStyle/>
          <a:p>
            <a:pPr marL="0" indent="0" algn="ctr">
              <a:buFont typeface="Arial" panose="020B0604020202020204" pitchFamily="34" charset="0"/>
              <a:buNone/>
              <a:defRPr/>
            </a:pPr>
            <a:r>
              <a:rPr lang="en-US" altLang="en-US" dirty="0"/>
              <a:t>Social norms can contribute to bullying, </a:t>
            </a:r>
          </a:p>
          <a:p>
            <a:pPr marL="0" indent="0" algn="ctr">
              <a:buFont typeface="Arial" panose="020B0604020202020204" pitchFamily="34" charset="0"/>
              <a:buNone/>
              <a:defRPr/>
            </a:pPr>
            <a:r>
              <a:rPr lang="en-US" altLang="en-US" dirty="0"/>
              <a:t>OR</a:t>
            </a:r>
          </a:p>
          <a:p>
            <a:pPr marL="0" indent="0" algn="ctr">
              <a:buFont typeface="Arial" panose="020B0604020202020204" pitchFamily="34" charset="0"/>
              <a:buNone/>
              <a:defRPr/>
            </a:pPr>
            <a:r>
              <a:rPr lang="en-US" altLang="en-US" dirty="0"/>
              <a:t>they can create a sense of community that fosters respectful behavior, </a:t>
            </a:r>
            <a:r>
              <a:rPr lang="en-US" altLang="en-US" dirty="0">
                <a:solidFill>
                  <a:schemeClr val="tx2">
                    <a:lumMod val="60000"/>
                    <a:lumOff val="40000"/>
                  </a:schemeClr>
                </a:solidFill>
              </a:rPr>
              <a:t>empathy, </a:t>
            </a:r>
            <a:r>
              <a:rPr lang="en-US" altLang="en-US" dirty="0">
                <a:solidFill>
                  <a:srgbClr val="00B0F0"/>
                </a:solidFill>
              </a:rPr>
              <a:t>acceptance</a:t>
            </a:r>
            <a:r>
              <a:rPr lang="en-US" altLang="en-US" dirty="0"/>
              <a:t> and </a:t>
            </a:r>
            <a:r>
              <a:rPr lang="en-US" altLang="en-US" dirty="0">
                <a:solidFill>
                  <a:schemeClr val="tx2">
                    <a:lumMod val="60000"/>
                    <a:lumOff val="40000"/>
                  </a:schemeClr>
                </a:solidFill>
              </a:rPr>
              <a:t>inclusion</a:t>
            </a:r>
            <a:r>
              <a:rPr lang="en-US" altLang="en-US" dirty="0"/>
              <a:t> of </a:t>
            </a:r>
            <a:r>
              <a:rPr lang="en-US" altLang="en-US" b="1" dirty="0"/>
              <a:t>ALL</a:t>
            </a:r>
            <a:r>
              <a:rPr lang="en-US" altLang="en-US" dirty="0"/>
              <a:t> students so that bullying is less likely to happen.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C4BAA11-37D2-401F-8211-BDBFD25FB724}"/>
              </a:ext>
            </a:extLst>
          </p:cNvPr>
          <p:cNvSpPr>
            <a:spLocks noGrp="1"/>
          </p:cNvSpPr>
          <p:nvPr>
            <p:ph type="title"/>
          </p:nvPr>
        </p:nvSpPr>
        <p:spPr>
          <a:xfrm>
            <a:off x="457200" y="650875"/>
            <a:ext cx="8229600" cy="1265238"/>
          </a:xfrm>
        </p:spPr>
        <p:txBody>
          <a:bodyPr/>
          <a:lstStyle/>
          <a:p>
            <a:r>
              <a:rPr lang="en-US" altLang="en-US" dirty="0"/>
              <a:t>One Story: </a:t>
            </a:r>
            <a:r>
              <a:rPr lang="en-US" altLang="en-US" sz="2800" dirty="0"/>
              <a:t> Michael, Kristopher &amp; Antwan</a:t>
            </a:r>
          </a:p>
        </p:txBody>
      </p:sp>
      <p:pic>
        <p:nvPicPr>
          <p:cNvPr id="3" name="_UNGgWtPT_I?feature=oembed" descr="High school football playersâ gifts to freshman who was bullied l GMA">
            <a:hlinkClick r:id="" action="ppaction://media"/>
            <a:extLst>
              <a:ext uri="{FF2B5EF4-FFF2-40B4-BE49-F238E27FC236}">
                <a16:creationId xmlns:a16="http://schemas.microsoft.com/office/drawing/2014/main" id="{1DB76BE4-0330-4E45-A7C7-385922343D5B}"/>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55713" y="1714500"/>
            <a:ext cx="703897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FA637C5D-68C3-497F-BF97-596EDA49A55C}"/>
              </a:ext>
            </a:extLst>
          </p:cNvPr>
          <p:cNvSpPr>
            <a:spLocks noGrp="1"/>
          </p:cNvSpPr>
          <p:nvPr>
            <p:ph type="title"/>
          </p:nvPr>
        </p:nvSpPr>
        <p:spPr>
          <a:xfrm>
            <a:off x="457200" y="955675"/>
            <a:ext cx="8229600" cy="1238250"/>
          </a:xfrm>
        </p:spPr>
        <p:txBody>
          <a:bodyPr/>
          <a:lstStyle/>
          <a:p>
            <a:r>
              <a:rPr lang="en-US" altLang="en-US" dirty="0"/>
              <a:t>1:1:1 Video Debrief </a:t>
            </a:r>
          </a:p>
        </p:txBody>
      </p:sp>
      <p:graphicFrame>
        <p:nvGraphicFramePr>
          <p:cNvPr id="2" name="Table 1">
            <a:extLst>
              <a:ext uri="{FF2B5EF4-FFF2-40B4-BE49-F238E27FC236}">
                <a16:creationId xmlns:a16="http://schemas.microsoft.com/office/drawing/2014/main" id="{D71B578E-398C-4507-8334-4662D4730DDE}"/>
              </a:ext>
            </a:extLst>
          </p:cNvPr>
          <p:cNvGraphicFramePr>
            <a:graphicFrameLocks noGrp="1"/>
          </p:cNvGraphicFramePr>
          <p:nvPr/>
        </p:nvGraphicFramePr>
        <p:xfrm>
          <a:off x="561975" y="2033588"/>
          <a:ext cx="8020050" cy="3581400"/>
        </p:xfrm>
        <a:graphic>
          <a:graphicData uri="http://schemas.openxmlformats.org/drawingml/2006/table">
            <a:tbl>
              <a:tblPr firstRow="1" bandRow="1">
                <a:tableStyleId>{00A15C55-8517-42AA-B614-E9B94910E393}</a:tableStyleId>
              </a:tblPr>
              <a:tblGrid>
                <a:gridCol w="3901800">
                  <a:extLst>
                    <a:ext uri="{9D8B030D-6E8A-4147-A177-3AD203B41FA5}">
                      <a16:colId xmlns:a16="http://schemas.microsoft.com/office/drawing/2014/main" val="20000"/>
                    </a:ext>
                  </a:extLst>
                </a:gridCol>
                <a:gridCol w="4118250">
                  <a:extLst>
                    <a:ext uri="{9D8B030D-6E8A-4147-A177-3AD203B41FA5}">
                      <a16:colId xmlns:a16="http://schemas.microsoft.com/office/drawing/2014/main" val="20001"/>
                    </a:ext>
                  </a:extLst>
                </a:gridCol>
              </a:tblGrid>
              <a:tr h="20200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800" b="0" dirty="0"/>
                        <a:t>What types of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800" b="0" dirty="0"/>
                        <a:t>bullying did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800" b="0" dirty="0"/>
                        <a:t>Michael experience?</a:t>
                      </a:r>
                    </a:p>
                    <a:p>
                      <a:pPr algn="l"/>
                      <a:endParaRPr lang="en-US" sz="2800" b="0" dirty="0"/>
                    </a:p>
                  </a:txBody>
                  <a:tcPr marL="91449" marR="91449" marT="45730" marB="4573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800" b="0" dirty="0"/>
                        <a:t>Were Kristopher and Antwan bystanders or upstanders? What actions did they take?</a:t>
                      </a:r>
                      <a:endParaRPr lang="en-US" sz="2800" b="0" dirty="0"/>
                    </a:p>
                  </a:txBody>
                  <a:tcPr marL="91449" marR="91449" marT="45730" marB="45730"/>
                </a:tc>
                <a:extLst>
                  <a:ext uri="{0D108BD9-81ED-4DB2-BD59-A6C34878D82A}">
                    <a16:rowId xmlns:a16="http://schemas.microsoft.com/office/drawing/2014/main" val="10000"/>
                  </a:ext>
                </a:extLst>
              </a:tr>
              <a:tr h="1561317">
                <a:tc gridSpan="2">
                  <a:txBody>
                    <a:bodyPr/>
                    <a:lstStyle/>
                    <a:p>
                      <a:pPr algn="l"/>
                      <a:r>
                        <a:rPr lang="en-US" altLang="en-US" sz="2800" b="0" dirty="0"/>
                        <a:t>How did Kristopher and Antwan’s actions affect the social norms and sense of community at their school?</a:t>
                      </a:r>
                      <a:endParaRPr lang="en-US" sz="2800" b="0" dirty="0"/>
                    </a:p>
                  </a:txBody>
                  <a:tcPr marL="91449" marR="91449" marT="45730" marB="45730"/>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518384D-D431-450E-B74F-198450FDCDE4}"/>
              </a:ext>
            </a:extLst>
          </p:cNvPr>
          <p:cNvSpPr>
            <a:spLocks noGrp="1"/>
          </p:cNvSpPr>
          <p:nvPr>
            <p:ph type="title"/>
          </p:nvPr>
        </p:nvSpPr>
        <p:spPr/>
        <p:txBody>
          <a:bodyPr/>
          <a:lstStyle/>
          <a:p>
            <a:r>
              <a:rPr lang="en-US" altLang="en-US" dirty="0"/>
              <a:t>Review: Working Agreements</a:t>
            </a:r>
          </a:p>
        </p:txBody>
      </p:sp>
      <p:sp>
        <p:nvSpPr>
          <p:cNvPr id="7171" name="Content Placeholder 2">
            <a:extLst>
              <a:ext uri="{FF2B5EF4-FFF2-40B4-BE49-F238E27FC236}">
                <a16:creationId xmlns:a16="http://schemas.microsoft.com/office/drawing/2014/main" id="{6C702A2D-8A59-427F-B7C7-A6D4633D7482}"/>
              </a:ext>
            </a:extLst>
          </p:cNvPr>
          <p:cNvSpPr>
            <a:spLocks noGrp="1"/>
          </p:cNvSpPr>
          <p:nvPr>
            <p:ph idx="1"/>
          </p:nvPr>
        </p:nvSpPr>
        <p:spPr>
          <a:xfrm>
            <a:off x="204788" y="1757363"/>
            <a:ext cx="8939212" cy="4745037"/>
          </a:xfrm>
        </p:spPr>
        <p:txBody>
          <a:bodyPr/>
          <a:lstStyle/>
          <a:p>
            <a:pPr>
              <a:defRPr/>
            </a:pPr>
            <a:r>
              <a:rPr lang="en-US" altLang="en-US" sz="2800" dirty="0"/>
              <a:t>Create and maintain </a:t>
            </a:r>
            <a:r>
              <a:rPr lang="en-US" altLang="en-US" sz="2800" dirty="0">
                <a:solidFill>
                  <a:schemeClr val="accent5">
                    <a:lumMod val="75000"/>
                  </a:schemeClr>
                </a:solidFill>
              </a:rPr>
              <a:t>a</a:t>
            </a:r>
            <a:r>
              <a:rPr lang="en-US" altLang="en-US" sz="2800" dirty="0"/>
              <a:t> </a:t>
            </a:r>
            <a:r>
              <a:rPr lang="en-US" altLang="en-US" sz="2800" dirty="0">
                <a:solidFill>
                  <a:schemeClr val="accent5">
                    <a:lumMod val="75000"/>
                  </a:schemeClr>
                </a:solidFill>
              </a:rPr>
              <a:t>safe</a:t>
            </a:r>
            <a:r>
              <a:rPr lang="en-US" altLang="en-US" sz="2800" dirty="0"/>
              <a:t> place for meaningful conversations. </a:t>
            </a:r>
          </a:p>
          <a:p>
            <a:pPr>
              <a:defRPr/>
            </a:pPr>
            <a:r>
              <a:rPr lang="en-US" altLang="en-US" sz="2800" dirty="0">
                <a:solidFill>
                  <a:schemeClr val="accent2">
                    <a:lumMod val="75000"/>
                  </a:schemeClr>
                </a:solidFill>
              </a:rPr>
              <a:t>Engage</a:t>
            </a:r>
            <a:r>
              <a:rPr lang="en-US" altLang="en-US" sz="2800" dirty="0"/>
              <a:t> with each other and return to being </a:t>
            </a:r>
            <a:r>
              <a:rPr lang="en-US" altLang="en-US" sz="2800" dirty="0">
                <a:solidFill>
                  <a:schemeClr val="accent2">
                    <a:lumMod val="75000"/>
                  </a:schemeClr>
                </a:solidFill>
              </a:rPr>
              <a:t>present</a:t>
            </a:r>
            <a:r>
              <a:rPr lang="en-US" altLang="en-US" sz="2800" dirty="0"/>
              <a:t>.</a:t>
            </a:r>
          </a:p>
          <a:p>
            <a:pPr>
              <a:defRPr/>
            </a:pPr>
            <a:r>
              <a:rPr lang="en-US" altLang="en-US" sz="2800" dirty="0"/>
              <a:t>Speak your </a:t>
            </a:r>
            <a:r>
              <a:rPr lang="en-US" altLang="en-US" sz="2800" dirty="0">
                <a:solidFill>
                  <a:schemeClr val="accent4">
                    <a:lumMod val="75000"/>
                  </a:schemeClr>
                </a:solidFill>
              </a:rPr>
              <a:t>truth</a:t>
            </a:r>
            <a:r>
              <a:rPr lang="en-US" altLang="en-US" sz="2800" dirty="0"/>
              <a:t> and </a:t>
            </a:r>
            <a:r>
              <a:rPr lang="en-US" altLang="en-US" sz="2800" dirty="0">
                <a:solidFill>
                  <a:schemeClr val="accent4">
                    <a:lumMod val="75000"/>
                  </a:schemeClr>
                </a:solidFill>
              </a:rPr>
              <a:t>accept </a:t>
            </a:r>
            <a:r>
              <a:rPr lang="en-US" altLang="en-US" sz="2800" dirty="0"/>
              <a:t>these conversations MUST continue after today. </a:t>
            </a:r>
          </a:p>
          <a:p>
            <a:pPr>
              <a:defRPr/>
            </a:pPr>
            <a:r>
              <a:rPr lang="en-US" altLang="en-US" sz="2800" dirty="0"/>
              <a:t>These conversations can be </a:t>
            </a:r>
            <a:r>
              <a:rPr lang="en-US" altLang="en-US" sz="2800" dirty="0">
                <a:solidFill>
                  <a:schemeClr val="accent1">
                    <a:lumMod val="75000"/>
                  </a:schemeClr>
                </a:solidFill>
              </a:rPr>
              <a:t>new and uncomfortable</a:t>
            </a:r>
            <a:r>
              <a:rPr lang="en-US" altLang="en-US" sz="2800" dirty="0"/>
              <a:t>, </a:t>
            </a:r>
          </a:p>
          <a:p>
            <a:pPr marL="0" indent="0">
              <a:buFont typeface="Arial" panose="020B0604020202020204" pitchFamily="34" charset="0"/>
              <a:buNone/>
              <a:defRPr/>
            </a:pPr>
            <a:r>
              <a:rPr lang="en-US" altLang="en-US" sz="2800" dirty="0"/>
              <a:t>     take </a:t>
            </a:r>
            <a:r>
              <a:rPr lang="en-US" altLang="en-US" sz="2800" dirty="0">
                <a:solidFill>
                  <a:schemeClr val="accent1">
                    <a:lumMod val="75000"/>
                  </a:schemeClr>
                </a:solidFill>
              </a:rPr>
              <a:t>care of yourself and each other</a:t>
            </a:r>
            <a:r>
              <a:rPr lang="en-US" altLang="en-US"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B5409EE3-FB94-401F-B753-DA4D1CCF23C2}"/>
              </a:ext>
            </a:extLst>
          </p:cNvPr>
          <p:cNvSpPr>
            <a:spLocks noGrp="1"/>
          </p:cNvSpPr>
          <p:nvPr>
            <p:ph type="title"/>
          </p:nvPr>
        </p:nvSpPr>
        <p:spPr/>
        <p:txBody>
          <a:bodyPr/>
          <a:lstStyle/>
          <a:p>
            <a:r>
              <a:rPr lang="en-US" altLang="en-US" dirty="0"/>
              <a:t>1:1:1 Personal Reflection </a:t>
            </a:r>
          </a:p>
        </p:txBody>
      </p:sp>
      <p:graphicFrame>
        <p:nvGraphicFramePr>
          <p:cNvPr id="2" name="Table 1">
            <a:extLst>
              <a:ext uri="{FF2B5EF4-FFF2-40B4-BE49-F238E27FC236}">
                <a16:creationId xmlns:a16="http://schemas.microsoft.com/office/drawing/2014/main" id="{C40E2D5D-9B0E-406B-9069-87C518724FE1}"/>
              </a:ext>
            </a:extLst>
          </p:cNvPr>
          <p:cNvGraphicFramePr>
            <a:graphicFrameLocks noGrp="1"/>
          </p:cNvGraphicFramePr>
          <p:nvPr/>
        </p:nvGraphicFramePr>
        <p:xfrm>
          <a:off x="457200" y="1635125"/>
          <a:ext cx="8229600" cy="4145184"/>
        </p:xfrm>
        <a:graphic>
          <a:graphicData uri="http://schemas.openxmlformats.org/drawingml/2006/table">
            <a:tbl>
              <a:tblPr firstRow="1" bandRow="1">
                <a:tableStyleId>{00A15C55-8517-42AA-B614-E9B94910E393}</a:tableStyleId>
              </a:tblPr>
              <a:tblGrid>
                <a:gridCol w="4239589">
                  <a:extLst>
                    <a:ext uri="{9D8B030D-6E8A-4147-A177-3AD203B41FA5}">
                      <a16:colId xmlns:a16="http://schemas.microsoft.com/office/drawing/2014/main" val="20000"/>
                    </a:ext>
                  </a:extLst>
                </a:gridCol>
                <a:gridCol w="3990011">
                  <a:extLst>
                    <a:ext uri="{9D8B030D-6E8A-4147-A177-3AD203B41FA5}">
                      <a16:colId xmlns:a16="http://schemas.microsoft.com/office/drawing/2014/main" val="20001"/>
                    </a:ext>
                  </a:extLst>
                </a:gridCol>
              </a:tblGrid>
              <a:tr h="2072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600" b="0" dirty="0"/>
                        <a:t>Why do you think that small gestures of kindness can make a big difference to the victims of bullying? </a:t>
                      </a:r>
                    </a:p>
                  </a:txBody>
                  <a:tcPr marT="45696" marB="4569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600" b="0" dirty="0"/>
                        <a:t>What are some actions that peers can take to be upstanders against bullying/cyberbullying? </a:t>
                      </a:r>
                    </a:p>
                    <a:p>
                      <a:endParaRPr lang="en-US" sz="2600" b="0" dirty="0"/>
                    </a:p>
                  </a:txBody>
                  <a:tcPr marT="45696" marB="45696"/>
                </a:tc>
                <a:extLst>
                  <a:ext uri="{0D108BD9-81ED-4DB2-BD59-A6C34878D82A}">
                    <a16:rowId xmlns:a16="http://schemas.microsoft.com/office/drawing/2014/main" val="10000"/>
                  </a:ext>
                </a:extLst>
              </a:tr>
              <a:tr h="2072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600" b="0" dirty="0"/>
                        <a:t>Is bullying an accepted behavior in your school community? Is being an upstander an accepted behavior? </a:t>
                      </a:r>
                    </a:p>
                  </a:txBody>
                  <a:tcPr marT="45696" marB="4569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600" b="0" dirty="0"/>
                        <a:t>What steps can a</a:t>
                      </a:r>
                      <a:r>
                        <a:rPr lang="en-US" altLang="en-US" sz="2600" b="0" baseline="0" dirty="0"/>
                        <a:t> (face-to-face or virtual)</a:t>
                      </a:r>
                      <a:r>
                        <a:rPr lang="en-US" altLang="en-US" sz="2600" b="0" dirty="0"/>
                        <a:t> community take to change its social norms?</a:t>
                      </a:r>
                    </a:p>
                    <a:p>
                      <a:endParaRPr lang="en-US" sz="2600" b="0" dirty="0"/>
                    </a:p>
                  </a:txBody>
                  <a:tcPr marT="45696" marB="45696"/>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8523CA1-736B-4D16-9E14-B6FB7A72C9F7}"/>
              </a:ext>
            </a:extLst>
          </p:cNvPr>
          <p:cNvSpPr>
            <a:spLocks noGrp="1"/>
          </p:cNvSpPr>
          <p:nvPr>
            <p:ph type="title"/>
          </p:nvPr>
        </p:nvSpPr>
        <p:spPr>
          <a:xfrm>
            <a:off x="1951038" y="1031875"/>
            <a:ext cx="5240337" cy="801688"/>
          </a:xfrm>
        </p:spPr>
        <p:txBody>
          <a:bodyPr/>
          <a:lstStyle/>
          <a:p>
            <a:r>
              <a:rPr lang="en-US" altLang="en-US" dirty="0"/>
              <a:t>Reflective Closer</a:t>
            </a:r>
          </a:p>
        </p:txBody>
      </p:sp>
      <p:sp>
        <p:nvSpPr>
          <p:cNvPr id="41986" name="Content Placeholder 2">
            <a:extLst>
              <a:ext uri="{FF2B5EF4-FFF2-40B4-BE49-F238E27FC236}">
                <a16:creationId xmlns:a16="http://schemas.microsoft.com/office/drawing/2014/main" id="{06A78647-0A70-4704-9CC0-0F37C9559885}"/>
              </a:ext>
            </a:extLst>
          </p:cNvPr>
          <p:cNvSpPr>
            <a:spLocks noGrp="1"/>
          </p:cNvSpPr>
          <p:nvPr>
            <p:ph idx="1"/>
          </p:nvPr>
        </p:nvSpPr>
        <p:spPr>
          <a:xfrm>
            <a:off x="369888" y="2740804"/>
            <a:ext cx="5395912" cy="2695575"/>
          </a:xfrm>
        </p:spPr>
        <p:txBody>
          <a:bodyPr/>
          <a:lstStyle/>
          <a:p>
            <a:pPr marL="0" indent="0">
              <a:buFont typeface="Arial" panose="020B0604020202020204" pitchFamily="34" charset="0"/>
              <a:buNone/>
            </a:pPr>
            <a:r>
              <a:rPr lang="en-US" altLang="en-US" dirty="0"/>
              <a:t>What is one action you want to commit to as you move forward?</a:t>
            </a:r>
          </a:p>
        </p:txBody>
      </p:sp>
      <p:pic>
        <p:nvPicPr>
          <p:cNvPr id="2" name="Picture 1">
            <a:extLst>
              <a:ext uri="{FF2B5EF4-FFF2-40B4-BE49-F238E27FC236}">
                <a16:creationId xmlns:a16="http://schemas.microsoft.com/office/drawing/2014/main" id="{11C9B03E-ECEF-4DD1-82D8-60E6F8F2B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919" y="3429000"/>
            <a:ext cx="4318000" cy="2527300"/>
          </a:xfrm>
          <a:prstGeom prst="rect">
            <a:avLst/>
          </a:prstGeom>
          <a:noFill/>
          <a:extLst>
            <a:ext uri="{909E8E84-426E-40DD-AFC4-6F175D3DCCD1}">
              <a14:hiddenFill xmlns:a14="http://schemas.microsoft.com/office/drawing/2010/main">
                <a:solidFill>
                  <a:srgbClr val="FFFFFF"/>
                </a:solidFill>
              </a14:hiddenFill>
            </a:ext>
          </a:extLst>
        </p:spPr>
      </p:pic>
      <p:sp>
        <p:nvSpPr>
          <p:cNvPr id="41988" name="Rectangle 2">
            <a:extLst>
              <a:ext uri="{FF2B5EF4-FFF2-40B4-BE49-F238E27FC236}">
                <a16:creationId xmlns:a16="http://schemas.microsoft.com/office/drawing/2014/main" id="{7CAA9ABB-B749-45B9-AECB-698F3B866004}"/>
              </a:ext>
            </a:extLst>
          </p:cNvPr>
          <p:cNvSpPr>
            <a:spLocks noChangeArrowheads="1"/>
          </p:cNvSpPr>
          <p:nvPr/>
        </p:nvSpPr>
        <p:spPr bwMode="auto">
          <a:xfrm>
            <a:off x="369888" y="1939925"/>
            <a:ext cx="6315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dirty="0"/>
              <a:t>What is one takeaway from today?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58C1FC11-BDE4-46C2-A57D-27CB9331AC29}"/>
              </a:ext>
            </a:extLst>
          </p:cNvPr>
          <p:cNvSpPr>
            <a:spLocks noGrp="1"/>
          </p:cNvSpPr>
          <p:nvPr>
            <p:ph type="title"/>
          </p:nvPr>
        </p:nvSpPr>
        <p:spPr/>
        <p:txBody>
          <a:bodyPr/>
          <a:lstStyle/>
          <a:p>
            <a:r>
              <a:rPr lang="en-US" altLang="en-US" dirty="0"/>
              <a:t>Objectives</a:t>
            </a:r>
          </a:p>
        </p:txBody>
      </p:sp>
      <p:sp>
        <p:nvSpPr>
          <p:cNvPr id="3" name="Content Placeholder 2">
            <a:extLst>
              <a:ext uri="{FF2B5EF4-FFF2-40B4-BE49-F238E27FC236}">
                <a16:creationId xmlns:a16="http://schemas.microsoft.com/office/drawing/2014/main" id="{E0DCBEF3-FC78-4E85-ACCF-A657E5F22848}"/>
              </a:ext>
            </a:extLst>
          </p:cNvPr>
          <p:cNvSpPr>
            <a:spLocks noGrp="1"/>
          </p:cNvSpPr>
          <p:nvPr>
            <p:ph idx="1"/>
          </p:nvPr>
        </p:nvSpPr>
        <p:spPr>
          <a:xfrm>
            <a:off x="457200" y="1757363"/>
            <a:ext cx="8229600" cy="4465637"/>
          </a:xfrm>
        </p:spPr>
        <p:txBody>
          <a:bodyPr/>
          <a:lstStyle/>
          <a:p>
            <a:pPr marL="0" indent="0" algn="ctr">
              <a:buFont typeface="Arial" panose="020B0604020202020204" pitchFamily="34" charset="0"/>
              <a:buNone/>
              <a:defRPr/>
            </a:pPr>
            <a:r>
              <a:rPr lang="en-US" dirty="0"/>
              <a:t>Students will be able to…</a:t>
            </a:r>
            <a:endParaRPr lang="en-US" sz="2400" dirty="0"/>
          </a:p>
          <a:p>
            <a:pPr marL="514350" indent="-514350">
              <a:buFont typeface="+mj-lt"/>
              <a:buAutoNum type="arabicPeriod"/>
              <a:defRPr/>
            </a:pPr>
            <a:r>
              <a:rPr lang="en-US" sz="2400" dirty="0"/>
              <a:t>Define bullying behavior in person and online and provide examples  </a:t>
            </a:r>
          </a:p>
          <a:p>
            <a:pPr marL="514350" indent="-514350">
              <a:buFont typeface="+mj-lt"/>
              <a:buAutoNum type="arabicPeriod"/>
              <a:defRPr/>
            </a:pPr>
            <a:r>
              <a:rPr lang="en-US" sz="2400" dirty="0"/>
              <a:t>Identify strategies for online safety  </a:t>
            </a:r>
          </a:p>
          <a:p>
            <a:pPr marL="514350" indent="-514350">
              <a:buFont typeface="+mj-lt"/>
              <a:buAutoNum type="arabicPeriod"/>
              <a:defRPr/>
            </a:pPr>
            <a:r>
              <a:rPr lang="en-US" sz="2400" dirty="0"/>
              <a:t>Demonstrate an awareness of other people's perspectives and a respect for individual differences</a:t>
            </a:r>
          </a:p>
          <a:p>
            <a:pPr marL="514350" indent="-514350">
              <a:buFont typeface="+mj-lt"/>
              <a:buAutoNum type="arabicPeriod"/>
              <a:defRPr/>
            </a:pPr>
            <a:r>
              <a:rPr lang="en-US" sz="2400" dirty="0"/>
              <a:t>Identify ways to develop empathy toward victims of bullying  </a:t>
            </a:r>
          </a:p>
          <a:p>
            <a:pPr marL="0" indent="0">
              <a:buFont typeface="Arial" panose="020B0604020202020204" pitchFamily="34" charset="0"/>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BD8D825C-9353-410F-8AD3-110AF115BC89}"/>
              </a:ext>
            </a:extLst>
          </p:cNvPr>
          <p:cNvSpPr>
            <a:spLocks noGrp="1"/>
          </p:cNvSpPr>
          <p:nvPr>
            <p:ph type="title"/>
          </p:nvPr>
        </p:nvSpPr>
        <p:spPr/>
        <p:txBody>
          <a:bodyPr/>
          <a:lstStyle/>
          <a:p>
            <a:r>
              <a:rPr lang="en-US" altLang="en-US" dirty="0"/>
              <a:t>Working Agreements</a:t>
            </a:r>
          </a:p>
        </p:txBody>
      </p:sp>
      <p:sp>
        <p:nvSpPr>
          <p:cNvPr id="7171" name="Content Placeholder 2">
            <a:extLst>
              <a:ext uri="{FF2B5EF4-FFF2-40B4-BE49-F238E27FC236}">
                <a16:creationId xmlns:a16="http://schemas.microsoft.com/office/drawing/2014/main" id="{208D1678-470D-4777-A7A2-D22A212F6907}"/>
              </a:ext>
            </a:extLst>
          </p:cNvPr>
          <p:cNvSpPr>
            <a:spLocks noGrp="1"/>
          </p:cNvSpPr>
          <p:nvPr>
            <p:ph idx="1"/>
          </p:nvPr>
        </p:nvSpPr>
        <p:spPr>
          <a:xfrm>
            <a:off x="228600" y="1879600"/>
            <a:ext cx="8915400" cy="4622800"/>
          </a:xfrm>
        </p:spPr>
        <p:txBody>
          <a:bodyPr/>
          <a:lstStyle/>
          <a:p>
            <a:pPr>
              <a:defRPr/>
            </a:pPr>
            <a:r>
              <a:rPr lang="en-US" altLang="en-US" sz="2800" dirty="0"/>
              <a:t>Create and maintain </a:t>
            </a:r>
            <a:r>
              <a:rPr lang="en-US" altLang="en-US" sz="2800" dirty="0">
                <a:solidFill>
                  <a:schemeClr val="accent5">
                    <a:lumMod val="75000"/>
                  </a:schemeClr>
                </a:solidFill>
              </a:rPr>
              <a:t>a</a:t>
            </a:r>
            <a:r>
              <a:rPr lang="en-US" altLang="en-US" sz="2800" dirty="0"/>
              <a:t> </a:t>
            </a:r>
            <a:r>
              <a:rPr lang="en-US" altLang="en-US" sz="2800" dirty="0">
                <a:solidFill>
                  <a:schemeClr val="accent5">
                    <a:lumMod val="75000"/>
                  </a:schemeClr>
                </a:solidFill>
              </a:rPr>
              <a:t>safe</a:t>
            </a:r>
            <a:r>
              <a:rPr lang="en-US" altLang="en-US" sz="2800" dirty="0"/>
              <a:t> place for meaningful conversations. </a:t>
            </a:r>
          </a:p>
          <a:p>
            <a:pPr>
              <a:defRPr/>
            </a:pPr>
            <a:r>
              <a:rPr lang="en-US" altLang="en-US" sz="2800" dirty="0">
                <a:solidFill>
                  <a:schemeClr val="accent2">
                    <a:lumMod val="75000"/>
                  </a:schemeClr>
                </a:solidFill>
              </a:rPr>
              <a:t>Engage</a:t>
            </a:r>
            <a:r>
              <a:rPr lang="en-US" altLang="en-US" sz="2800" dirty="0"/>
              <a:t> with each other and return to being </a:t>
            </a:r>
            <a:r>
              <a:rPr lang="en-US" altLang="en-US" sz="2800" dirty="0">
                <a:solidFill>
                  <a:schemeClr val="accent2">
                    <a:lumMod val="75000"/>
                  </a:schemeClr>
                </a:solidFill>
              </a:rPr>
              <a:t>present</a:t>
            </a:r>
            <a:r>
              <a:rPr lang="en-US" altLang="en-US" sz="2800" dirty="0"/>
              <a:t>.</a:t>
            </a:r>
          </a:p>
          <a:p>
            <a:pPr>
              <a:defRPr/>
            </a:pPr>
            <a:r>
              <a:rPr lang="en-US" altLang="en-US" sz="2800" dirty="0"/>
              <a:t>Speak your </a:t>
            </a:r>
            <a:r>
              <a:rPr lang="en-US" altLang="en-US" sz="2800" dirty="0">
                <a:solidFill>
                  <a:schemeClr val="accent4">
                    <a:lumMod val="75000"/>
                  </a:schemeClr>
                </a:solidFill>
              </a:rPr>
              <a:t>truth</a:t>
            </a:r>
            <a:r>
              <a:rPr lang="en-US" altLang="en-US" sz="2800" dirty="0"/>
              <a:t> and </a:t>
            </a:r>
            <a:r>
              <a:rPr lang="en-US" altLang="en-US" sz="2800" dirty="0">
                <a:solidFill>
                  <a:schemeClr val="accent4">
                    <a:lumMod val="75000"/>
                  </a:schemeClr>
                </a:solidFill>
              </a:rPr>
              <a:t>accept </a:t>
            </a:r>
            <a:r>
              <a:rPr lang="en-US" altLang="en-US" sz="2800" dirty="0"/>
              <a:t>these conversations MUST continue after today. </a:t>
            </a:r>
          </a:p>
          <a:p>
            <a:pPr>
              <a:defRPr/>
            </a:pPr>
            <a:r>
              <a:rPr lang="en-US" altLang="en-US" sz="2800" dirty="0"/>
              <a:t>These conversations can be </a:t>
            </a:r>
            <a:r>
              <a:rPr lang="en-US" altLang="en-US" sz="2800" dirty="0">
                <a:solidFill>
                  <a:schemeClr val="accent1">
                    <a:lumMod val="75000"/>
                  </a:schemeClr>
                </a:solidFill>
              </a:rPr>
              <a:t>new and uncomfortable</a:t>
            </a:r>
            <a:r>
              <a:rPr lang="en-US" altLang="en-US" sz="2800" dirty="0"/>
              <a:t>, </a:t>
            </a:r>
          </a:p>
          <a:p>
            <a:pPr marL="0" indent="0">
              <a:buFont typeface="Arial" panose="020B0604020202020204" pitchFamily="34" charset="0"/>
              <a:buNone/>
              <a:defRPr/>
            </a:pPr>
            <a:r>
              <a:rPr lang="en-US" altLang="en-US" sz="2800" dirty="0"/>
              <a:t>     take </a:t>
            </a:r>
            <a:r>
              <a:rPr lang="en-US" altLang="en-US" sz="2800" dirty="0">
                <a:solidFill>
                  <a:schemeClr val="accent1">
                    <a:lumMod val="75000"/>
                  </a:schemeClr>
                </a:solidFill>
              </a:rPr>
              <a:t>care of yourself and each other</a:t>
            </a:r>
            <a:r>
              <a:rPr lang="en-US" altLang="en-US" sz="28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5B987-A0C5-4644-B917-9AFB7C77C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1930400"/>
            <a:ext cx="7048500" cy="39751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Title 1">
            <a:extLst>
              <a:ext uri="{FF2B5EF4-FFF2-40B4-BE49-F238E27FC236}">
                <a16:creationId xmlns:a16="http://schemas.microsoft.com/office/drawing/2014/main" id="{732371EE-00B2-40FA-B6B4-A98A47CB601C}"/>
              </a:ext>
            </a:extLst>
          </p:cNvPr>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457200" y="635000"/>
            <a:ext cx="8229600" cy="1638300"/>
          </a:xfrm>
        </p:spPr>
      </p:pic>
      <p:pic>
        <p:nvPicPr>
          <p:cNvPr id="3" name="Content Placeholder 2">
            <a:extLst>
              <a:ext uri="{FF2B5EF4-FFF2-40B4-BE49-F238E27FC236}">
                <a16:creationId xmlns:a16="http://schemas.microsoft.com/office/drawing/2014/main" id="{BEC70CBF-C9EA-4691-98C7-5DB8E65AB552}"/>
              </a:ext>
            </a:extLst>
          </p:cNvPr>
          <p:cNvPicPr>
            <a:picLocks noGrp="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800100" y="1485900"/>
            <a:ext cx="7531100" cy="3530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1F032DB0-96B6-40B6-AC29-0E7C4ED5342D}"/>
              </a:ext>
            </a:extLst>
          </p:cNvPr>
          <p:cNvSpPr>
            <a:spLocks noGrp="1"/>
          </p:cNvSpPr>
          <p:nvPr>
            <p:ph type="title"/>
          </p:nvPr>
        </p:nvSpPr>
        <p:spPr/>
        <p:txBody>
          <a:bodyPr/>
          <a:lstStyle/>
          <a:p>
            <a:pPr eaLnBrk="1" hangingPunct="1"/>
            <a:r>
              <a:rPr lang="en-US" altLang="en-US" dirty="0"/>
              <a:t>Think-Turn-Tell</a:t>
            </a:r>
          </a:p>
        </p:txBody>
      </p:sp>
      <p:sp>
        <p:nvSpPr>
          <p:cNvPr id="15362" name="Content Placeholder 2">
            <a:extLst>
              <a:ext uri="{FF2B5EF4-FFF2-40B4-BE49-F238E27FC236}">
                <a16:creationId xmlns:a16="http://schemas.microsoft.com/office/drawing/2014/main" id="{D9BFD68E-8DFD-4C09-A856-6D036EC48074}"/>
              </a:ext>
            </a:extLst>
          </p:cNvPr>
          <p:cNvSpPr>
            <a:spLocks noGrp="1"/>
          </p:cNvSpPr>
          <p:nvPr>
            <p:ph idx="1"/>
          </p:nvPr>
        </p:nvSpPr>
        <p:spPr>
          <a:xfrm>
            <a:off x="439738" y="1574800"/>
            <a:ext cx="8229600" cy="4257675"/>
          </a:xfrm>
        </p:spPr>
        <p:txBody>
          <a:bodyPr/>
          <a:lstStyle/>
          <a:p>
            <a:pPr eaLnBrk="1" hangingPunct="1"/>
            <a:endParaRPr lang="en-US" altLang="en-US" dirty="0"/>
          </a:p>
          <a:p>
            <a:pPr eaLnBrk="1" hangingPunct="1"/>
            <a:r>
              <a:rPr lang="en-US" altLang="en-US" dirty="0"/>
              <a:t>What does bullying mean to you? </a:t>
            </a:r>
          </a:p>
          <a:p>
            <a:pPr eaLnBrk="1" hangingPunct="1"/>
            <a:r>
              <a:rPr lang="en-US" altLang="en-US" dirty="0"/>
              <a:t>Define bullying in your own words.</a:t>
            </a:r>
          </a:p>
        </p:txBody>
      </p:sp>
      <p:pic>
        <p:nvPicPr>
          <p:cNvPr id="15363" name="Picture 2">
            <a:extLst>
              <a:ext uri="{FF2B5EF4-FFF2-40B4-BE49-F238E27FC236}">
                <a16:creationId xmlns:a16="http://schemas.microsoft.com/office/drawing/2014/main" id="{1673C404-D9F9-4723-9724-0C55E6864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08388"/>
            <a:ext cx="20129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3E49C499-3430-4443-9F92-88B41A019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25" y="4278313"/>
            <a:ext cx="14398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8FF36A89-6DD9-4F3E-9329-B36AFB3358AA}"/>
              </a:ext>
            </a:extLst>
          </p:cNvPr>
          <p:cNvSpPr>
            <a:spLocks noGrp="1"/>
          </p:cNvSpPr>
          <p:nvPr>
            <p:ph type="title"/>
          </p:nvPr>
        </p:nvSpPr>
        <p:spPr/>
        <p:txBody>
          <a:bodyPr/>
          <a:lstStyle/>
          <a:p>
            <a:r>
              <a:rPr lang="en-US" altLang="en-US" dirty="0"/>
              <a:t>Key Vocabulary - Review</a:t>
            </a:r>
          </a:p>
        </p:txBody>
      </p:sp>
      <p:pic>
        <p:nvPicPr>
          <p:cNvPr id="2" name="Picture 1">
            <a:extLst>
              <a:ext uri="{FF2B5EF4-FFF2-40B4-BE49-F238E27FC236}">
                <a16:creationId xmlns:a16="http://schemas.microsoft.com/office/drawing/2014/main" id="{F328069C-6311-468C-B868-D88BB0DF5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612900"/>
            <a:ext cx="4191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17411" name="Content Placeholder 2">
            <a:extLst>
              <a:ext uri="{FF2B5EF4-FFF2-40B4-BE49-F238E27FC236}">
                <a16:creationId xmlns:a16="http://schemas.microsoft.com/office/drawing/2014/main" id="{8F63B3A7-2691-4116-98A7-F1C02413B262}"/>
              </a:ext>
            </a:extLst>
          </p:cNvPr>
          <p:cNvSpPr>
            <a:spLocks noGrp="1"/>
          </p:cNvSpPr>
          <p:nvPr>
            <p:ph idx="1"/>
          </p:nvPr>
        </p:nvSpPr>
        <p:spPr>
          <a:xfrm>
            <a:off x="457200" y="1906588"/>
            <a:ext cx="2919413" cy="3194050"/>
          </a:xfrm>
        </p:spPr>
        <p:txBody>
          <a:bodyPr/>
          <a:lstStyle/>
          <a:p>
            <a:r>
              <a:rPr lang="en-US" altLang="en-US" dirty="0"/>
              <a:t>Bullying</a:t>
            </a:r>
          </a:p>
          <a:p>
            <a:r>
              <a:rPr lang="en-US" altLang="en-US" dirty="0"/>
              <a:t>Cyberbullying</a:t>
            </a:r>
          </a:p>
          <a:p>
            <a:r>
              <a:rPr lang="en-US" altLang="en-US" dirty="0"/>
              <a:t>Victim</a:t>
            </a:r>
          </a:p>
          <a:p>
            <a:r>
              <a:rPr lang="en-US" altLang="en-US" dirty="0"/>
              <a:t>Bystander</a:t>
            </a:r>
          </a:p>
          <a:p>
            <a:r>
              <a:rPr lang="en-US" altLang="en-US" dirty="0"/>
              <a:t>Upstander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7FC5AE44-3AD9-4017-8F0A-C2779AAF5324}"/>
              </a:ext>
            </a:extLst>
          </p:cNvPr>
          <p:cNvSpPr>
            <a:spLocks noGrp="1"/>
          </p:cNvSpPr>
          <p:nvPr>
            <p:ph type="title"/>
          </p:nvPr>
        </p:nvSpPr>
        <p:spPr/>
        <p:txBody>
          <a:bodyPr/>
          <a:lstStyle/>
          <a:p>
            <a:r>
              <a:rPr lang="en-US" altLang="en-US" dirty="0"/>
              <a:t>Bullying is…</a:t>
            </a:r>
          </a:p>
        </p:txBody>
      </p:sp>
      <p:sp>
        <p:nvSpPr>
          <p:cNvPr id="3" name="Content Placeholder 2">
            <a:extLst>
              <a:ext uri="{FF2B5EF4-FFF2-40B4-BE49-F238E27FC236}">
                <a16:creationId xmlns:a16="http://schemas.microsoft.com/office/drawing/2014/main" id="{4DE9A8E6-0B9C-46A5-9E3E-5E4E53D7C50F}"/>
              </a:ext>
            </a:extLst>
          </p:cNvPr>
          <p:cNvSpPr>
            <a:spLocks noGrp="1"/>
          </p:cNvSpPr>
          <p:nvPr>
            <p:ph idx="1"/>
          </p:nvPr>
        </p:nvSpPr>
        <p:spPr>
          <a:xfrm>
            <a:off x="457200" y="1879600"/>
            <a:ext cx="8229600" cy="2662238"/>
          </a:xfrm>
        </p:spPr>
        <p:txBody>
          <a:bodyPr/>
          <a:lstStyle/>
          <a:p>
            <a:pPr>
              <a:defRPr/>
            </a:pPr>
            <a:r>
              <a:rPr lang="en-US" dirty="0"/>
              <a:t>Intentionally harmful actions or words</a:t>
            </a:r>
          </a:p>
          <a:p>
            <a:pPr>
              <a:defRPr/>
            </a:pPr>
            <a:r>
              <a:rPr lang="en-US" dirty="0"/>
              <a:t>Those actions or words are… </a:t>
            </a:r>
          </a:p>
          <a:p>
            <a:pPr marL="914400" lvl="1" indent="-514350">
              <a:buFont typeface="+mj-lt"/>
              <a:buAutoNum type="arabicPeriod"/>
              <a:defRPr/>
            </a:pPr>
            <a:r>
              <a:rPr lang="en-US" dirty="0"/>
              <a:t>Unwanted</a:t>
            </a:r>
          </a:p>
          <a:p>
            <a:pPr marL="914400" lvl="1" indent="-514350">
              <a:buFont typeface="+mj-lt"/>
              <a:buAutoNum type="arabicPeriod"/>
              <a:defRPr/>
            </a:pPr>
            <a:r>
              <a:rPr lang="en-US" dirty="0"/>
              <a:t>Repeated</a:t>
            </a:r>
          </a:p>
          <a:p>
            <a:pPr marL="914400" lvl="1" indent="-514350">
              <a:buFont typeface="+mj-lt"/>
              <a:buAutoNum type="arabicPeriod"/>
              <a:defRPr/>
            </a:pPr>
            <a:r>
              <a:rPr lang="en-US" dirty="0"/>
              <a:t>Create power imbalance</a:t>
            </a:r>
          </a:p>
          <a:p>
            <a:pPr marL="400050" lvl="1"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pic>
        <p:nvPicPr>
          <p:cNvPr id="4" name="Picture 3">
            <a:extLst>
              <a:ext uri="{FF2B5EF4-FFF2-40B4-BE49-F238E27FC236}">
                <a16:creationId xmlns:a16="http://schemas.microsoft.com/office/drawing/2014/main" id="{71500497-6B30-4529-AC93-6E4E67945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416300"/>
            <a:ext cx="4000500" cy="299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92D3B3-3480-40F4-B4DB-5ADADC86B880}"/>
              </a:ext>
            </a:extLst>
          </p:cNvPr>
          <p:cNvSpPr txBox="1"/>
          <p:nvPr/>
        </p:nvSpPr>
        <p:spPr>
          <a:xfrm>
            <a:off x="589406" y="4919629"/>
            <a:ext cx="4823251" cy="830997"/>
          </a:xfrm>
          <a:prstGeom prst="rect">
            <a:avLst/>
          </a:prstGeom>
          <a:noFill/>
        </p:spPr>
        <p:txBody>
          <a:bodyPr>
            <a:spAutoFit/>
          </a:bodyPr>
          <a:lstStyle/>
          <a:p>
            <a:pPr>
              <a:defRPr/>
            </a:pPr>
            <a:r>
              <a:rPr lang="en-US" sz="2400" dirty="0"/>
              <a:t>*Single </a:t>
            </a:r>
            <a:r>
              <a:rPr lang="en-US" sz="2400" dirty="0">
                <a:highlight>
                  <a:srgbClr val="FFFF00"/>
                </a:highlight>
              </a:rPr>
              <a:t>SEVERE, </a:t>
            </a:r>
            <a:r>
              <a:rPr lang="en-US" sz="2400" dirty="0"/>
              <a:t>harmful actions can be considered bullying.*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CE3D4B1E-AE59-49FC-9CE5-4D2952605BEE}"/>
              </a:ext>
            </a:extLst>
          </p:cNvPr>
          <p:cNvSpPr>
            <a:spLocks noGrp="1"/>
          </p:cNvSpPr>
          <p:nvPr>
            <p:ph type="title"/>
          </p:nvPr>
        </p:nvSpPr>
        <p:spPr/>
        <p:txBody>
          <a:bodyPr/>
          <a:lstStyle/>
          <a:p>
            <a:r>
              <a:rPr lang="en-US" altLang="en-US" dirty="0"/>
              <a:t>Types of Bullying </a:t>
            </a:r>
          </a:p>
        </p:txBody>
      </p:sp>
      <p:sp>
        <p:nvSpPr>
          <p:cNvPr id="21506" name="Content Placeholder 2">
            <a:extLst>
              <a:ext uri="{FF2B5EF4-FFF2-40B4-BE49-F238E27FC236}">
                <a16:creationId xmlns:a16="http://schemas.microsoft.com/office/drawing/2014/main" id="{33C8EDC7-B7A4-45C8-9634-DA19371C3448}"/>
              </a:ext>
            </a:extLst>
          </p:cNvPr>
          <p:cNvSpPr>
            <a:spLocks noGrp="1"/>
          </p:cNvSpPr>
          <p:nvPr>
            <p:ph idx="1"/>
          </p:nvPr>
        </p:nvSpPr>
        <p:spPr>
          <a:xfrm>
            <a:off x="457200" y="1879600"/>
            <a:ext cx="8229600" cy="3952875"/>
          </a:xfrm>
        </p:spPr>
        <p:txBody>
          <a:bodyPr/>
          <a:lstStyle/>
          <a:p>
            <a:r>
              <a:rPr lang="en-US" altLang="en-US" dirty="0"/>
              <a:t>Harassment/Threats </a:t>
            </a:r>
          </a:p>
          <a:p>
            <a:r>
              <a:rPr lang="en-US" altLang="en-US" dirty="0"/>
              <a:t>Discrimination</a:t>
            </a:r>
          </a:p>
          <a:p>
            <a:r>
              <a:rPr lang="en-US" altLang="en-US" dirty="0"/>
              <a:t>Intimidation</a:t>
            </a:r>
          </a:p>
          <a:p>
            <a:r>
              <a:rPr lang="en-US" altLang="en-US" dirty="0"/>
              <a:t>Exclusion/Social Isolation</a:t>
            </a:r>
          </a:p>
          <a:p>
            <a:r>
              <a:rPr lang="en-US" altLang="en-US" dirty="0"/>
              <a:t>Physical Aggression</a:t>
            </a:r>
          </a:p>
          <a:p>
            <a:r>
              <a:rPr lang="en-US" altLang="en-US" dirty="0"/>
              <a:t>Cyberbullying (online)</a:t>
            </a:r>
          </a:p>
          <a:p>
            <a:r>
              <a:rPr lang="en-US" altLang="en-US" dirty="0"/>
              <a:t>Retaliation </a:t>
            </a:r>
          </a:p>
          <a:p>
            <a:endParaRPr lang="en-US" altLang="en-US" dirty="0"/>
          </a:p>
          <a:p>
            <a:endParaRPr lang="en-US" altLang="en-US" dirty="0"/>
          </a:p>
        </p:txBody>
      </p:sp>
      <p:pic>
        <p:nvPicPr>
          <p:cNvPr id="2" name="Picture 1">
            <a:extLst>
              <a:ext uri="{FF2B5EF4-FFF2-40B4-BE49-F238E27FC236}">
                <a16:creationId xmlns:a16="http://schemas.microsoft.com/office/drawing/2014/main" id="{AF9ECA45-CC03-491F-8AE5-AE9B554D1D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4463" y="3551238"/>
            <a:ext cx="3611562" cy="24034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08D54B9-EB9B-45B9-86CB-01094D06C3ED}"/>
              </a:ext>
            </a:extLst>
          </p:cNvPr>
          <p:cNvSpPr>
            <a:spLocks noGrp="1"/>
          </p:cNvSpPr>
          <p:nvPr>
            <p:ph type="title"/>
          </p:nvPr>
        </p:nvSpPr>
        <p:spPr/>
        <p:txBody>
          <a:bodyPr/>
          <a:lstStyle/>
          <a:p>
            <a:r>
              <a:rPr lang="en-US" altLang="en-US" dirty="0"/>
              <a:t>Is It Rude, Mean or Bullying??</a:t>
            </a:r>
          </a:p>
        </p:txBody>
      </p:sp>
      <p:graphicFrame>
        <p:nvGraphicFramePr>
          <p:cNvPr id="2" name="Table 1">
            <a:extLst>
              <a:ext uri="{FF2B5EF4-FFF2-40B4-BE49-F238E27FC236}">
                <a16:creationId xmlns:a16="http://schemas.microsoft.com/office/drawing/2014/main" id="{A3681C5B-1570-4071-A354-ACAE2C23754B}"/>
              </a:ext>
            </a:extLst>
          </p:cNvPr>
          <p:cNvGraphicFramePr>
            <a:graphicFrameLocks noGrp="1"/>
          </p:cNvGraphicFramePr>
          <p:nvPr/>
        </p:nvGraphicFramePr>
        <p:xfrm>
          <a:off x="457200" y="1757363"/>
          <a:ext cx="8229600" cy="3786187"/>
        </p:xfrm>
        <a:graphic>
          <a:graphicData uri="http://schemas.openxmlformats.org/drawingml/2006/table">
            <a:tbl>
              <a:tblPr firstRow="1" bandRow="1">
                <a:tableStyleId>{1E171933-4619-4E11-9A3F-F7608DF75F80}</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81684">
                <a:tc>
                  <a:txBody>
                    <a:bodyPr/>
                    <a:lstStyle/>
                    <a:p>
                      <a:pPr algn="ctr"/>
                      <a:r>
                        <a:rPr lang="en-US" sz="3200" dirty="0"/>
                        <a:t>Rude</a:t>
                      </a:r>
                    </a:p>
                  </a:txBody>
                  <a:tcPr/>
                </a:tc>
                <a:tc>
                  <a:txBody>
                    <a:bodyPr/>
                    <a:lstStyle/>
                    <a:p>
                      <a:pPr algn="ctr"/>
                      <a:r>
                        <a:rPr lang="en-US" sz="3200" dirty="0"/>
                        <a:t>Mean </a:t>
                      </a:r>
                    </a:p>
                  </a:txBody>
                  <a:tcPr/>
                </a:tc>
                <a:tc>
                  <a:txBody>
                    <a:bodyPr/>
                    <a:lstStyle/>
                    <a:p>
                      <a:pPr algn="ctr"/>
                      <a:r>
                        <a:rPr lang="en-US" sz="3200" dirty="0"/>
                        <a:t>Bullying</a:t>
                      </a:r>
                    </a:p>
                  </a:txBody>
                  <a:tcPr/>
                </a:tc>
                <a:extLst>
                  <a:ext uri="{0D108BD9-81ED-4DB2-BD59-A6C34878D82A}">
                    <a16:rowId xmlns:a16="http://schemas.microsoft.com/office/drawing/2014/main" val="10000"/>
                  </a:ext>
                </a:extLst>
              </a:tr>
              <a:tr h="3204503">
                <a:tc>
                  <a:txBody>
                    <a:bodyPr/>
                    <a:lstStyle/>
                    <a:p>
                      <a:r>
                        <a:rPr lang="en-US" sz="2800" dirty="0"/>
                        <a:t>Thoughtlessly or accidentally saying or doing something that hurts someone else. </a:t>
                      </a:r>
                    </a:p>
                  </a:txBody>
                  <a:tcPr/>
                </a:tc>
                <a:tc>
                  <a:txBody>
                    <a:bodyPr/>
                    <a:lstStyle/>
                    <a:p>
                      <a:r>
                        <a:rPr lang="en-US" sz="2800" dirty="0"/>
                        <a:t>Purposefully saying or doing something to hurt someone once or maybe twice.</a:t>
                      </a:r>
                    </a:p>
                  </a:txBody>
                  <a:tcPr/>
                </a:tc>
                <a:tc>
                  <a:txBody>
                    <a:bodyPr/>
                    <a:lstStyle/>
                    <a:p>
                      <a:r>
                        <a:rPr lang="en-US" sz="2800" dirty="0"/>
                        <a:t>Intentionally harmful actions or words that are unwanted, repeated and create imbalance of power.</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WCSD Branded Colors">
      <a:dk1>
        <a:sysClr val="windowText" lastClr="000000"/>
      </a:dk1>
      <a:lt1>
        <a:sysClr val="window" lastClr="FFFFFF"/>
      </a:lt1>
      <a:dk2>
        <a:srgbClr val="005288"/>
      </a:dk2>
      <a:lt2>
        <a:srgbClr val="EEECE1"/>
      </a:lt2>
      <a:accent1>
        <a:srgbClr val="DEB408"/>
      </a:accent1>
      <a:accent2>
        <a:srgbClr val="EF3E42"/>
      </a:accent2>
      <a:accent3>
        <a:srgbClr val="C1CD23"/>
      </a:accent3>
      <a:accent4>
        <a:srgbClr val="009FC2"/>
      </a:accent4>
      <a:accent5>
        <a:srgbClr val="332A86"/>
      </a:accent5>
      <a:accent6>
        <a:srgbClr val="F5802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C3A298BB6EF1429E657859D445AD27" ma:contentTypeVersion="10" ma:contentTypeDescription="Create a new document." ma:contentTypeScope="" ma:versionID="e789952b25a71216f37fb7b03472c6b7">
  <xsd:schema xmlns:xsd="http://www.w3.org/2001/XMLSchema" xmlns:xs="http://www.w3.org/2001/XMLSchema" xmlns:p="http://schemas.microsoft.com/office/2006/metadata/properties" xmlns:ns2="d24edad4-b075-4980-ba7a-007c10c69c67" xmlns:ns3="c1c9dfe6-6672-47d2-83f5-b93c70f95ec5" targetNamespace="http://schemas.microsoft.com/office/2006/metadata/properties" ma:root="true" ma:fieldsID="1785ff97e661c8830cc44c0d24241b14" ns2:_="" ns3:_="">
    <xsd:import namespace="d24edad4-b075-4980-ba7a-007c10c69c67"/>
    <xsd:import namespace="c1c9dfe6-6672-47d2-83f5-b93c70f95e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edad4-b075-4980-ba7a-007c10c69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c9dfe6-6672-47d2-83f5-b93c70f95ec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59216-19F6-40F9-91D6-584C60C3A303}">
  <ds:schemaRefs>
    <ds:schemaRef ds:uri="http://purl.org/dc/dcmitype/"/>
    <ds:schemaRef ds:uri="http://schemas.microsoft.com/office/2006/documentManagement/types"/>
    <ds:schemaRef ds:uri="http://www.w3.org/XML/1998/namespace"/>
    <ds:schemaRef ds:uri="http://schemas.microsoft.com/office/2006/metadata/properties"/>
    <ds:schemaRef ds:uri="c1c9dfe6-6672-47d2-83f5-b93c70f95ec5"/>
    <ds:schemaRef ds:uri="http://schemas.openxmlformats.org/package/2006/metadata/core-properties"/>
    <ds:schemaRef ds:uri="http://purl.org/dc/elements/1.1/"/>
    <ds:schemaRef ds:uri="http://schemas.microsoft.com/office/infopath/2007/PartnerControls"/>
    <ds:schemaRef ds:uri="d24edad4-b075-4980-ba7a-007c10c69c67"/>
    <ds:schemaRef ds:uri="http://purl.org/dc/terms/"/>
  </ds:schemaRefs>
</ds:datastoreItem>
</file>

<file path=customXml/itemProps2.xml><?xml version="1.0" encoding="utf-8"?>
<ds:datastoreItem xmlns:ds="http://schemas.openxmlformats.org/officeDocument/2006/customXml" ds:itemID="{E9B4F36D-4E8B-584C-BE78-700C9CDB3738}">
  <ds:schemaRefs>
    <ds:schemaRef ds:uri="http://schemas.microsoft.com/sharepoint/v3/contenttype/forms"/>
  </ds:schemaRefs>
</ds:datastoreItem>
</file>

<file path=customXml/itemProps3.xml><?xml version="1.0" encoding="utf-8"?>
<ds:datastoreItem xmlns:ds="http://schemas.openxmlformats.org/officeDocument/2006/customXml" ds:itemID="{0E1BD12F-15CA-435D-A0F2-0E4438166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4edad4-b075-4980-ba7a-007c10c69c67"/>
    <ds:schemaRef ds:uri="c1c9dfe6-6672-47d2-83f5-b93c70f95e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Travelogue.thmx</Template>
  <TotalTime>0</TotalTime>
  <Words>2884</Words>
  <Application>Microsoft Office PowerPoint</Application>
  <PresentationFormat>On-screen Show (4:3)</PresentationFormat>
  <Paragraphs>274</Paragraphs>
  <Slides>18</Slides>
  <Notes>18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Civil Rights and Me</vt:lpstr>
      <vt:lpstr>Objectives</vt:lpstr>
      <vt:lpstr>Working Agreements</vt:lpstr>
      <vt:lpstr>PowerPoint Presentation</vt:lpstr>
      <vt:lpstr>Think-Turn-Tell</vt:lpstr>
      <vt:lpstr>Key Vocabulary - Review</vt:lpstr>
      <vt:lpstr>Bullying is…</vt:lpstr>
      <vt:lpstr>Types of Bullying </vt:lpstr>
      <vt:lpstr>Is It Rude, Mean or Bullying??</vt:lpstr>
      <vt:lpstr>You decide</vt:lpstr>
      <vt:lpstr>Brain Break:  Appreciation &amp; Accolades</vt:lpstr>
      <vt:lpstr>Key Vocabulary - New</vt:lpstr>
      <vt:lpstr>Social Awareness</vt:lpstr>
      <vt:lpstr>One Story:  Michael, Kristopher &amp; Antwan</vt:lpstr>
      <vt:lpstr>1:1:1 Video Debrief </vt:lpstr>
      <vt:lpstr>Review: Working Agreements</vt:lpstr>
      <vt:lpstr>1:1:1 Personal Reflection </vt:lpstr>
      <vt:lpstr>Reflective Closer</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Holmes</dc:creator>
  <cp:lastModifiedBy>America Gillespie</cp:lastModifiedBy>
  <cp:revision>2</cp:revision>
  <dcterms:created xsi:type="dcterms:W3CDTF">2013-02-01T00:26:23Z</dcterms:created>
  <dcterms:modified xsi:type="dcterms:W3CDTF">2021-02-16T19:53:11Z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0x010100C3C3A298BB6EF1429E657859D445AD27</vt:lpwstr>
  </property>
</Properties>
</file>